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mp4" ContentType="video/mp4"/>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97" r:id="rId2"/>
    <p:sldId id="280" r:id="rId3"/>
    <p:sldId id="282" r:id="rId4"/>
    <p:sldId id="277" r:id="rId5"/>
    <p:sldId id="303" r:id="rId6"/>
    <p:sldId id="304" r:id="rId7"/>
    <p:sldId id="306" r:id="rId8"/>
    <p:sldId id="307" r:id="rId9"/>
    <p:sldId id="308" r:id="rId10"/>
    <p:sldId id="309" r:id="rId11"/>
    <p:sldId id="310" r:id="rId12"/>
    <p:sldId id="311" r:id="rId13"/>
    <p:sldId id="312" r:id="rId14"/>
    <p:sldId id="313" r:id="rId15"/>
    <p:sldId id="314" r:id="rId16"/>
    <p:sldId id="315" r:id="rId17"/>
    <p:sldId id="316" r:id="rId18"/>
    <p:sldId id="317" r:id="rId19"/>
    <p:sldId id="318" r:id="rId20"/>
    <p:sldId id="319" r:id="rId21"/>
    <p:sldId id="321" r:id="rId22"/>
    <p:sldId id="322" r:id="rId23"/>
    <p:sldId id="323" r:id="rId24"/>
    <p:sldId id="324" r:id="rId25"/>
    <p:sldId id="325" r:id="rId26"/>
    <p:sldId id="298"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目录" id="{8DA69483-E3AC-4540-9A37-EB79390095C8}">
          <p14:sldIdLst>
            <p14:sldId id="297"/>
            <p14:sldId id="280"/>
          </p14:sldIdLst>
        </p14:section>
        <p14:section name="历史" id="{98DDF8DB-E746-6844-971E-79AEF55BA188}">
          <p14:sldIdLst>
            <p14:sldId id="282"/>
            <p14:sldId id="277"/>
          </p14:sldIdLst>
        </p14:section>
        <p14:section name="性质" id="{DEA882C2-3834-B245-BE48-929416EC4479}">
          <p14:sldIdLst>
            <p14:sldId id="303"/>
            <p14:sldId id="304"/>
            <p14:sldId id="306"/>
            <p14:sldId id="307"/>
          </p14:sldIdLst>
        </p14:section>
        <p14:section name="制备方法" id="{017A6A80-CEA6-1740-A2EA-77AF93814819}">
          <p14:sldIdLst>
            <p14:sldId id="308"/>
            <p14:sldId id="309"/>
            <p14:sldId id="310"/>
            <p14:sldId id="311"/>
          </p14:sldIdLst>
        </p14:section>
        <p14:section name="应用前景" id="{9215DCF6-B20B-E548-B285-646D983FBF85}">
          <p14:sldIdLst>
            <p14:sldId id="312"/>
            <p14:sldId id="313"/>
          </p14:sldIdLst>
        </p14:section>
        <p14:section name="超快制备" id="{4BF02347-2611-F64F-8D0A-9D4C03545A19}">
          <p14:sldIdLst>
            <p14:sldId id="314"/>
            <p14:sldId id="315"/>
            <p14:sldId id="316"/>
            <p14:sldId id="317"/>
            <p14:sldId id="318"/>
            <p14:sldId id="319"/>
            <p14:sldId id="321"/>
            <p14:sldId id="322"/>
            <p14:sldId id="323"/>
            <p14:sldId id="324"/>
            <p14:sldId id="325"/>
            <p14:sldId id="298"/>
          </p14:sldIdLst>
        </p14:section>
      </p14:sectionLst>
    </p:ext>
    <p:ext uri="{EFAFB233-063F-42B5-8137-9DF3F51BA10A}">
      <p15:sldGuideLst xmlns:p15="http://schemas.microsoft.com/office/powerpoint/2012/main">
        <p15:guide id="1" orient="horz" pos="2183"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54D0CA"/>
    <a:srgbClr val="0D1325"/>
    <a:srgbClr val="8EE0DC"/>
    <a:srgbClr val="2A99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9" autoAdjust="0"/>
    <p:restoredTop sz="87707"/>
  </p:normalViewPr>
  <p:slideViewPr>
    <p:cSldViewPr snapToGrid="0" showGuides="1">
      <p:cViewPr>
        <p:scale>
          <a:sx n="99" d="100"/>
          <a:sy n="99" d="100"/>
        </p:scale>
        <p:origin x="1176" y="192"/>
      </p:cViewPr>
      <p:guideLst>
        <p:guide orient="horz" pos="2183"/>
        <p:guide pos="3840"/>
      </p:guideLst>
    </p:cSldViewPr>
  </p:slideViewPr>
  <p:notesTextViewPr>
    <p:cViewPr>
      <p:scale>
        <a:sx n="1" d="1"/>
        <a:sy n="1" d="1"/>
      </p:scale>
      <p:origin x="0" y="0"/>
    </p:cViewPr>
  </p:notesTextViewPr>
  <p:sorterViewPr>
    <p:cViewPr>
      <p:scale>
        <a:sx n="75" d="100"/>
        <a:sy n="75" d="100"/>
      </p:scale>
      <p:origin x="0" y="0"/>
    </p:cViewPr>
  </p:sorter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8CDDB4-6553-4F69-92A5-864D7528836E}" type="datetimeFigureOut">
              <a:rPr lang="zh-CN" altLang="en-US" smtClean="0"/>
              <a:t>2017/11/21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D39D0A-ED8E-4A87-BA33-B024370FBD8A}" type="slidenum">
              <a:rPr lang="zh-CN" altLang="en-US" smtClean="0"/>
              <a:t>‹#›</a:t>
            </a:fld>
            <a:endParaRPr lang="zh-CN" altLang="en-US"/>
          </a:p>
        </p:txBody>
      </p:sp>
    </p:spTree>
    <p:extLst>
      <p:ext uri="{BB962C8B-B14F-4D97-AF65-F5344CB8AC3E}">
        <p14:creationId xmlns:p14="http://schemas.microsoft.com/office/powerpoint/2010/main" val="2680115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4D39D0A-ED8E-4A87-BA33-B024370FBD8A}"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机械剥离石墨法</a:t>
            </a:r>
            <a:endParaRPr lang="en-US" altLang="zh-CN" dirty="0" smtClean="0"/>
          </a:p>
          <a:p>
            <a:r>
              <a:rPr lang="en-US" altLang="zh-CN" dirty="0" smtClean="0"/>
              <a:t>Mm</a:t>
            </a:r>
            <a:r>
              <a:rPr lang="zh-CN" altLang="en-US" dirty="0" smtClean="0"/>
              <a:t>量级，这也是得到诺奖的工作。</a:t>
            </a:r>
            <a:endParaRPr lang="zh-CN" altLang="en-US" dirty="0"/>
          </a:p>
        </p:txBody>
      </p:sp>
      <p:sp>
        <p:nvSpPr>
          <p:cNvPr id="4" name="灯片编号占位符 3"/>
          <p:cNvSpPr>
            <a:spLocks noGrp="1"/>
          </p:cNvSpPr>
          <p:nvPr>
            <p:ph type="sldNum" sz="quarter" idx="10"/>
          </p:nvPr>
        </p:nvSpPr>
        <p:spPr/>
        <p:txBody>
          <a:bodyPr/>
          <a:lstStyle/>
          <a:p>
            <a:fld id="{A4D39D0A-ED8E-4A87-BA33-B024370FBD8A}" type="slidenum">
              <a:rPr lang="zh-CN" altLang="en-US" smtClean="0"/>
              <a:t>10</a:t>
            </a:fld>
            <a:endParaRPr lang="zh-CN" altLang="en-US"/>
          </a:p>
        </p:txBody>
      </p:sp>
    </p:spTree>
    <p:extLst>
      <p:ext uri="{BB962C8B-B14F-4D97-AF65-F5344CB8AC3E}">
        <p14:creationId xmlns:p14="http://schemas.microsoft.com/office/powerpoint/2010/main" val="1515527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晶体表面外延生长法</a:t>
            </a:r>
            <a:endParaRPr lang="zh-CN" altLang="en-US" dirty="0"/>
          </a:p>
        </p:txBody>
      </p:sp>
      <p:sp>
        <p:nvSpPr>
          <p:cNvPr id="4" name="灯片编号占位符 3"/>
          <p:cNvSpPr>
            <a:spLocks noGrp="1"/>
          </p:cNvSpPr>
          <p:nvPr>
            <p:ph type="sldNum" sz="quarter" idx="10"/>
          </p:nvPr>
        </p:nvSpPr>
        <p:spPr/>
        <p:txBody>
          <a:bodyPr/>
          <a:lstStyle/>
          <a:p>
            <a:fld id="{A4D39D0A-ED8E-4A87-BA33-B024370FBD8A}" type="slidenum">
              <a:rPr lang="zh-CN" altLang="en-US" smtClean="0"/>
              <a:t>11</a:t>
            </a:fld>
            <a:endParaRPr lang="zh-CN" altLang="en-US"/>
          </a:p>
        </p:txBody>
      </p:sp>
    </p:spTree>
    <p:extLst>
      <p:ext uri="{BB962C8B-B14F-4D97-AF65-F5344CB8AC3E}">
        <p14:creationId xmlns:p14="http://schemas.microsoft.com/office/powerpoint/2010/main" val="648335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化学气相沉积法</a:t>
            </a:r>
            <a:r>
              <a:rPr lang="en-US" altLang="zh-CN" dirty="0" smtClean="0"/>
              <a:t>-</a:t>
            </a:r>
            <a:r>
              <a:rPr lang="en-US" altLang="zh-CN" dirty="0" err="1" smtClean="0"/>
              <a:t>cvd</a:t>
            </a:r>
            <a:endParaRPr lang="zh-CN" altLang="en-US" dirty="0"/>
          </a:p>
        </p:txBody>
      </p:sp>
      <p:sp>
        <p:nvSpPr>
          <p:cNvPr id="4" name="灯片编号占位符 3"/>
          <p:cNvSpPr>
            <a:spLocks noGrp="1"/>
          </p:cNvSpPr>
          <p:nvPr>
            <p:ph type="sldNum" sz="quarter" idx="10"/>
          </p:nvPr>
        </p:nvSpPr>
        <p:spPr/>
        <p:txBody>
          <a:bodyPr/>
          <a:lstStyle/>
          <a:p>
            <a:fld id="{A4D39D0A-ED8E-4A87-BA33-B024370FBD8A}" type="slidenum">
              <a:rPr lang="zh-CN" altLang="en-US" smtClean="0"/>
              <a:t>12</a:t>
            </a:fld>
            <a:endParaRPr lang="zh-CN" altLang="en-US"/>
          </a:p>
        </p:txBody>
      </p:sp>
    </p:spTree>
    <p:extLst>
      <p:ext uri="{BB962C8B-B14F-4D97-AF65-F5344CB8AC3E}">
        <p14:creationId xmlns:p14="http://schemas.microsoft.com/office/powerpoint/2010/main" val="595238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D39D0A-ED8E-4A87-BA33-B024370FBD8A}" type="slidenum">
              <a:rPr lang="zh-CN" altLang="en-US" smtClean="0"/>
              <a:t>13</a:t>
            </a:fld>
            <a:endParaRPr lang="zh-CN" altLang="en-US"/>
          </a:p>
        </p:txBody>
      </p:sp>
    </p:spTree>
    <p:extLst>
      <p:ext uri="{BB962C8B-B14F-4D97-AF65-F5344CB8AC3E}">
        <p14:creationId xmlns:p14="http://schemas.microsoft.com/office/powerpoint/2010/main" val="991773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石墨烯作为触摸屏的优势是：</a:t>
            </a:r>
            <a:r>
              <a:rPr lang="zh-CN" altLang="en-US" sz="1200" dirty="0" smtClean="0">
                <a:solidFill>
                  <a:schemeClr val="tx1"/>
                </a:solidFill>
                <a:latin typeface="Arial" panose="020B0604020202020204" pitchFamily="34" charset="0"/>
                <a:cs typeface="Arial" panose="020B0604020202020204" pitchFamily="34" charset="0"/>
              </a:rPr>
              <a:t>高透光性、高导电性和低成本。</a:t>
            </a:r>
            <a:endParaRPr lang="en-US" altLang="zh-CN" sz="1200" dirty="0" smtClean="0">
              <a:solidFill>
                <a:schemeClr val="tx1"/>
              </a:solidFill>
              <a:latin typeface="Arial" panose="020B0604020202020204" pitchFamily="34" charset="0"/>
              <a:cs typeface="Arial" panose="020B0604020202020204" pitchFamily="34" charset="0"/>
            </a:endParaRPr>
          </a:p>
          <a:p>
            <a:r>
              <a:rPr lang="zh-CN" altLang="en-US" sz="1200" dirty="0" smtClean="0">
                <a:solidFill>
                  <a:schemeClr val="tx1"/>
                </a:solidFill>
                <a:latin typeface="Arial" panose="020B0604020202020204" pitchFamily="34" charset="0"/>
                <a:cs typeface="Arial" panose="020B0604020202020204" pitchFamily="34" charset="0"/>
              </a:rPr>
              <a:t>石墨烯作为太阳能电池的优势是：高透光性电池、载流子快速传输、</a:t>
            </a:r>
            <a:r>
              <a:rPr lang="zh-CN" altLang="en-US" sz="1200" dirty="0" smtClean="0">
                <a:solidFill>
                  <a:srgbClr val="0000FF"/>
                </a:solidFill>
                <a:latin typeface="Arial" panose="020B0604020202020204" pitchFamily="34" charset="0"/>
                <a:cs typeface="Arial" panose="020B0604020202020204" pitchFamily="34" charset="0"/>
              </a:rPr>
              <a:t>宽光谱范围、高转化效率和高稳定性。</a:t>
            </a:r>
            <a:endParaRPr lang="en-US" altLang="zh-CN" sz="1200" dirty="0" smtClean="0">
              <a:solidFill>
                <a:srgbClr val="0000FF"/>
              </a:solidFill>
              <a:latin typeface="Arial" panose="020B0604020202020204" pitchFamily="34" charset="0"/>
              <a:cs typeface="Arial" panose="020B0604020202020204" pitchFamily="34" charset="0"/>
            </a:endParaRPr>
          </a:p>
          <a:p>
            <a:r>
              <a:rPr lang="zh-CN" altLang="en-US" sz="1200" dirty="0" smtClean="0">
                <a:solidFill>
                  <a:srgbClr val="0000FF"/>
                </a:solidFill>
                <a:latin typeface="Arial" panose="020B0604020202020204" pitchFamily="34" charset="0"/>
                <a:cs typeface="Arial" panose="020B0604020202020204" pitchFamily="34" charset="0"/>
              </a:rPr>
              <a:t>石墨烯作为防腐涂层是因为它的不可穿透性。</a:t>
            </a:r>
            <a:endParaRPr lang="en-US" altLang="zh-CN" sz="1200" dirty="0" smtClean="0">
              <a:solidFill>
                <a:srgbClr val="0000FF"/>
              </a:solidFill>
              <a:latin typeface="Arial" panose="020B0604020202020204" pitchFamily="34" charset="0"/>
              <a:cs typeface="Arial" panose="020B0604020202020204" pitchFamily="34" charset="0"/>
            </a:endParaRPr>
          </a:p>
          <a:p>
            <a:r>
              <a:rPr lang="zh-CN" altLang="en-US" sz="1200" dirty="0" smtClean="0">
                <a:solidFill>
                  <a:srgbClr val="0000FF"/>
                </a:solidFill>
                <a:latin typeface="Arial" panose="020B0604020202020204" pitchFamily="34" charset="0"/>
                <a:cs typeface="Arial" panose="020B0604020202020204" pitchFamily="34" charset="0"/>
              </a:rPr>
              <a:t>石墨烯海水淡化的原理是中间蓝色石墨烯层中的纳米量级孔径能过滤水中大颗粒离子。</a:t>
            </a:r>
          </a:p>
          <a:p>
            <a:r>
              <a:rPr lang="zh-CN" altLang="en-US" sz="1200" dirty="0" smtClean="0">
                <a:solidFill>
                  <a:srgbClr val="0000FF"/>
                </a:solidFill>
                <a:latin typeface="Arial" panose="020B0604020202020204" pitchFamily="34" charset="0"/>
                <a:cs typeface="Arial" panose="020B0604020202020204" pitchFamily="34" charset="0"/>
              </a:rPr>
              <a:t>石墨烯作为轻质高强材料的原因是较少的缺陷而拥有极高的机械强度。</a:t>
            </a:r>
            <a:endParaRPr lang="en-US" altLang="zh-CN" sz="1200" dirty="0" smtClean="0">
              <a:solidFill>
                <a:srgbClr val="0000FF"/>
              </a:solidFill>
              <a:latin typeface="Arial" panose="020B0604020202020204" pitchFamily="34" charset="0"/>
              <a:cs typeface="Arial" panose="020B0604020202020204" pitchFamily="34" charset="0"/>
            </a:endParaRPr>
          </a:p>
          <a:p>
            <a:r>
              <a:rPr lang="zh-CN" altLang="en-US" sz="1200" dirty="0" smtClean="0">
                <a:solidFill>
                  <a:srgbClr val="0000FF"/>
                </a:solidFill>
                <a:latin typeface="Arial" panose="020B0604020202020204" pitchFamily="34" charset="0"/>
                <a:cs typeface="Arial" panose="020B0604020202020204" pitchFamily="34" charset="0"/>
              </a:rPr>
              <a:t>石墨烯作为</a:t>
            </a:r>
            <a:r>
              <a:rPr lang="en-US" altLang="zh-CN" sz="1200" dirty="0" smtClean="0">
                <a:solidFill>
                  <a:srgbClr val="0000FF"/>
                </a:solidFill>
                <a:latin typeface="Arial" panose="020B0604020202020204" pitchFamily="34" charset="0"/>
                <a:cs typeface="Arial" panose="020B0604020202020204" pitchFamily="34" charset="0"/>
              </a:rPr>
              <a:t>LED</a:t>
            </a:r>
            <a:r>
              <a:rPr lang="zh-CN" altLang="en-US" sz="1200" dirty="0" smtClean="0">
                <a:solidFill>
                  <a:srgbClr val="0000FF"/>
                </a:solidFill>
                <a:latin typeface="Arial" panose="020B0604020202020204" pitchFamily="34" charset="0"/>
                <a:cs typeface="Arial" panose="020B0604020202020204" pitchFamily="34" charset="0"/>
              </a:rPr>
              <a:t>灯的优势是：能让灯泡的导电以及散热更高效，能耗更低，也更耐用，同时制造成本较低。</a:t>
            </a:r>
            <a:endParaRPr lang="en-US" altLang="zh-CN" sz="1200" dirty="0" smtClean="0">
              <a:solidFill>
                <a:srgbClr val="0000FF"/>
              </a:solidFill>
              <a:latin typeface="Arial" panose="020B0604020202020204" pitchFamily="34" charset="0"/>
              <a:cs typeface="Arial" panose="020B0604020202020204" pitchFamily="34" charset="0"/>
            </a:endParaRPr>
          </a:p>
          <a:p>
            <a:r>
              <a:rPr lang="zh-CN" altLang="en-US" sz="1200" dirty="0" smtClean="0">
                <a:solidFill>
                  <a:schemeClr val="tx1"/>
                </a:solidFill>
                <a:latin typeface="Arial" panose="020B0604020202020204" pitchFamily="34" charset="0"/>
                <a:cs typeface="Arial" panose="020B0604020202020204" pitchFamily="34" charset="0"/>
              </a:rPr>
              <a:t>这些超级应用都提醒我们必须长出大尺寸的石墨烯！！！并且快速制备！！</a:t>
            </a:r>
            <a:endParaRPr lang="en-US" altLang="zh-CN" sz="1200" dirty="0" smtClean="0">
              <a:solidFill>
                <a:schemeClr val="tx1"/>
              </a:solidFill>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fld id="{A4D39D0A-ED8E-4A87-BA33-B024370FBD8A}" type="slidenum">
              <a:rPr lang="zh-CN" altLang="en-US" smtClean="0"/>
              <a:t>14</a:t>
            </a:fld>
            <a:endParaRPr lang="zh-CN" altLang="en-US"/>
          </a:p>
        </p:txBody>
      </p:sp>
    </p:spTree>
    <p:extLst>
      <p:ext uri="{BB962C8B-B14F-4D97-AF65-F5344CB8AC3E}">
        <p14:creationId xmlns:p14="http://schemas.microsoft.com/office/powerpoint/2010/main" val="1038821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由于其超强的导电性、强度和柔韧性，石墨烯被认为是硅和其他材料最有可能的替代品之一。</a:t>
            </a:r>
            <a:endParaRPr lang="en-US" altLang="zh-CN"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然而，它还没有实现工业化的产生和应用。目前只能以数毫米至数厘米的尺寸生产高品质的单晶石墨烯。</a:t>
            </a:r>
            <a:endParaRPr lang="en-US" altLang="zh-CN"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下面，就进入我们主要要讲的课题，如何实现大尺寸单晶石墨烯的超快制备？</a:t>
            </a:r>
            <a:endParaRPr lang="zh-CN" altLang="en-US" dirty="0"/>
          </a:p>
        </p:txBody>
      </p:sp>
      <p:sp>
        <p:nvSpPr>
          <p:cNvPr id="4" name="灯片编号占位符 3"/>
          <p:cNvSpPr>
            <a:spLocks noGrp="1"/>
          </p:cNvSpPr>
          <p:nvPr>
            <p:ph type="sldNum" sz="quarter" idx="10"/>
          </p:nvPr>
        </p:nvSpPr>
        <p:spPr/>
        <p:txBody>
          <a:bodyPr/>
          <a:lstStyle/>
          <a:p>
            <a:fld id="{A4D39D0A-ED8E-4A87-BA33-B024370FBD8A}" type="slidenum">
              <a:rPr lang="zh-CN" altLang="en-US" smtClean="0"/>
              <a:t>15</a:t>
            </a:fld>
            <a:endParaRPr lang="zh-CN" altLang="en-US"/>
          </a:p>
        </p:txBody>
      </p:sp>
    </p:spTree>
    <p:extLst>
      <p:ext uri="{BB962C8B-B14F-4D97-AF65-F5344CB8AC3E}">
        <p14:creationId xmlns:p14="http://schemas.microsoft.com/office/powerpoint/2010/main" val="1529063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长大尺寸石墨烯两种方法：</a:t>
            </a:r>
            <a:r>
              <a:rPr lang="en-US" altLang="zh-CN" dirty="0" smtClean="0"/>
              <a:t>1</a:t>
            </a:r>
            <a:r>
              <a:rPr lang="zh-CN" altLang="en-US" dirty="0" smtClean="0"/>
              <a:t>，单个成核点不断长大，（需要生长的时间会很长）</a:t>
            </a:r>
            <a:r>
              <a:rPr lang="en-US" altLang="zh-CN" dirty="0" smtClean="0"/>
              <a:t>2</a:t>
            </a:r>
            <a:r>
              <a:rPr lang="zh-CN" altLang="en-US" dirty="0" smtClean="0"/>
              <a:t>，多个成核点，同时长，最终无缝拼接。（一枝独秀和</a:t>
            </a:r>
            <a:r>
              <a:rPr lang="zh-CN" altLang="en-US" smtClean="0"/>
              <a:t>遍地开花，</a:t>
            </a:r>
            <a:r>
              <a:rPr lang="en-US" altLang="zh-CN" smtClean="0"/>
              <a:t>dong</a:t>
            </a:r>
            <a:r>
              <a:rPr lang="zh-CN" altLang="en-US" smtClean="0"/>
              <a:t>）</a:t>
            </a:r>
            <a:endParaRPr lang="en-US" altLang="zh-CN" dirty="0" smtClean="0"/>
          </a:p>
          <a:p>
            <a:r>
              <a:rPr lang="zh-CN" altLang="en-US" dirty="0" smtClean="0"/>
              <a:t>对于</a:t>
            </a:r>
            <a:r>
              <a:rPr lang="en-US" altLang="zh-CN" dirty="0" smtClean="0"/>
              <a:t>2</a:t>
            </a:r>
            <a:r>
              <a:rPr lang="zh-CN" altLang="en-US" dirty="0" smtClean="0"/>
              <a:t>，有几个需要解决的问题：</a:t>
            </a:r>
            <a:endParaRPr lang="en-US" altLang="zh-CN" dirty="0" smtClean="0"/>
          </a:p>
          <a:p>
            <a:r>
              <a:rPr lang="en-US" altLang="zh-CN" dirty="0" smtClean="0"/>
              <a:t>a</a:t>
            </a:r>
            <a:r>
              <a:rPr lang="zh-CN" altLang="en-US" dirty="0" smtClean="0"/>
              <a:t>，大尺寸晶格匹配衬底</a:t>
            </a:r>
            <a:r>
              <a:rPr lang="en-US" altLang="zh-CN" dirty="0" smtClean="0"/>
              <a:t>Cu(111)</a:t>
            </a:r>
            <a:r>
              <a:rPr lang="zh-CN" altLang="en-US" dirty="0" smtClean="0"/>
              <a:t>的生长，</a:t>
            </a:r>
            <a:r>
              <a:rPr lang="en-US" altLang="zh-CN" dirty="0" smtClean="0"/>
              <a:t>b</a:t>
            </a:r>
            <a:r>
              <a:rPr lang="zh-CN" altLang="en-US" dirty="0" smtClean="0"/>
              <a:t>，</a:t>
            </a:r>
            <a:r>
              <a:rPr lang="en-US" altLang="zh-CN" dirty="0" err="1" smtClean="0"/>
              <a:t>alligned</a:t>
            </a:r>
            <a:r>
              <a:rPr lang="zh-CN" altLang="en-US" dirty="0" smtClean="0"/>
              <a:t> 石墨烯的生长，</a:t>
            </a:r>
            <a:r>
              <a:rPr lang="en-US" altLang="zh-CN" dirty="0" smtClean="0"/>
              <a:t>c</a:t>
            </a:r>
            <a:r>
              <a:rPr lang="zh-CN" altLang="en-US" dirty="0" smtClean="0"/>
              <a:t>，大量</a:t>
            </a:r>
            <a:r>
              <a:rPr lang="en-US" altLang="zh-CN" dirty="0" err="1" smtClean="0"/>
              <a:t>alligned</a:t>
            </a:r>
            <a:r>
              <a:rPr lang="zh-CN" altLang="en-US" dirty="0" smtClean="0"/>
              <a:t>的石墨烯的无缝拼接，</a:t>
            </a:r>
            <a:r>
              <a:rPr lang="en-US" altLang="zh-CN" dirty="0" smtClean="0"/>
              <a:t>d</a:t>
            </a:r>
            <a:r>
              <a:rPr lang="zh-CN" altLang="en-US" dirty="0" smtClean="0"/>
              <a:t>，每个大单晶石墨烯的快速生长。</a:t>
            </a:r>
            <a:endParaRPr lang="en-US" altLang="zh-CN" dirty="0" smtClean="0"/>
          </a:p>
          <a:p>
            <a:r>
              <a:rPr lang="zh-CN" altLang="en-US" dirty="0" smtClean="0"/>
              <a:t>下面对第二种思路的步骤进行逐个介绍。</a:t>
            </a:r>
            <a:endParaRPr lang="en-US" altLang="zh-CN" dirty="0" smtClean="0"/>
          </a:p>
          <a:p>
            <a:r>
              <a:rPr lang="zh-CN" altLang="en-US" dirty="0" smtClean="0"/>
              <a:t>左边的方法是最常见的传统方法，右边的方法是这篇文章着重介绍的</a:t>
            </a:r>
          </a:p>
          <a:p>
            <a:endParaRPr lang="zh-CN" altLang="en-US" dirty="0"/>
          </a:p>
        </p:txBody>
      </p:sp>
      <p:sp>
        <p:nvSpPr>
          <p:cNvPr id="4" name="灯片编号占位符 3"/>
          <p:cNvSpPr>
            <a:spLocks noGrp="1"/>
          </p:cNvSpPr>
          <p:nvPr>
            <p:ph type="sldNum" sz="quarter" idx="10"/>
          </p:nvPr>
        </p:nvSpPr>
        <p:spPr/>
        <p:txBody>
          <a:bodyPr/>
          <a:lstStyle/>
          <a:p>
            <a:fld id="{A4D39D0A-ED8E-4A87-BA33-B024370FBD8A}" type="slidenum">
              <a:rPr lang="zh-CN" altLang="en-US" smtClean="0"/>
              <a:t>16</a:t>
            </a:fld>
            <a:endParaRPr lang="zh-CN" altLang="en-US"/>
          </a:p>
        </p:txBody>
      </p:sp>
    </p:spTree>
    <p:extLst>
      <p:ext uri="{BB962C8B-B14F-4D97-AF65-F5344CB8AC3E}">
        <p14:creationId xmlns:p14="http://schemas.microsoft.com/office/powerpoint/2010/main" val="1122212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超快的关键就是氧化物衬底的放置。</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A4D39D0A-ED8E-4A87-BA33-B024370FBD8A}" type="slidenum">
              <a:rPr lang="zh-CN" altLang="en-US" smtClean="0"/>
              <a:t>17</a:t>
            </a:fld>
            <a:endParaRPr lang="zh-CN" altLang="en-US"/>
          </a:p>
        </p:txBody>
      </p:sp>
    </p:spTree>
    <p:extLst>
      <p:ext uri="{BB962C8B-B14F-4D97-AF65-F5344CB8AC3E}">
        <p14:creationId xmlns:p14="http://schemas.microsoft.com/office/powerpoint/2010/main" val="499584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a:t>
            </a:r>
            <a:r>
              <a:rPr lang="zh-CN" altLang="en-US" baseline="0" dirty="0" smtClean="0"/>
              <a:t> 俄歇电子谱</a:t>
            </a:r>
            <a:endParaRPr lang="en-US" altLang="zh-CN" dirty="0" smtClean="0"/>
          </a:p>
          <a:p>
            <a:r>
              <a:rPr lang="zh-CN" altLang="en-US" dirty="0" smtClean="0"/>
              <a:t>有氧参与的时候</a:t>
            </a:r>
            <a:r>
              <a:rPr lang="en-US" altLang="zh-CN" dirty="0" smtClean="0"/>
              <a:t>Ch4</a:t>
            </a:r>
            <a:r>
              <a:rPr lang="zh-CN" altLang="en-US" dirty="0" smtClean="0"/>
              <a:t>降解的势垒降低了。</a:t>
            </a:r>
            <a:endParaRPr lang="zh-CN" altLang="en-US" dirty="0"/>
          </a:p>
        </p:txBody>
      </p:sp>
      <p:sp>
        <p:nvSpPr>
          <p:cNvPr id="4" name="灯片编号占位符 3"/>
          <p:cNvSpPr>
            <a:spLocks noGrp="1"/>
          </p:cNvSpPr>
          <p:nvPr>
            <p:ph type="sldNum" sz="quarter" idx="10"/>
          </p:nvPr>
        </p:nvSpPr>
        <p:spPr/>
        <p:txBody>
          <a:bodyPr/>
          <a:lstStyle/>
          <a:p>
            <a:fld id="{A4D39D0A-ED8E-4A87-BA33-B024370FBD8A}" type="slidenum">
              <a:rPr lang="zh-CN" altLang="en-US" smtClean="0"/>
              <a:t>18</a:t>
            </a:fld>
            <a:endParaRPr lang="zh-CN" altLang="en-US"/>
          </a:p>
        </p:txBody>
      </p:sp>
    </p:spTree>
    <p:extLst>
      <p:ext uri="{BB962C8B-B14F-4D97-AF65-F5344CB8AC3E}">
        <p14:creationId xmlns:p14="http://schemas.microsoft.com/office/powerpoint/2010/main" val="964816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在加热和冷却处理中，铜原子在材料内迁移，排列成具有较少缺陷的有序结构。</a:t>
            </a:r>
            <a:endParaRPr lang="en-US" altLang="zh-CN" sz="1200" b="0" i="0" kern="1200" dirty="0" smtClean="0">
              <a:solidFill>
                <a:schemeClr val="tx1"/>
              </a:solidFill>
              <a:effectLst/>
              <a:latin typeface="+mn-lt"/>
              <a:ea typeface="+mn-ea"/>
              <a:cs typeface="+mn-cs"/>
            </a:endParaRPr>
          </a:p>
          <a:p>
            <a:r>
              <a:rPr lang="zh-CN" altLang="en-US" sz="1200" b="0" i="0" kern="1200" dirty="0" smtClean="0">
                <a:solidFill>
                  <a:schemeClr val="tx1"/>
                </a:solidFill>
                <a:effectLst/>
                <a:latin typeface="+mn-lt"/>
                <a:ea typeface="+mn-ea"/>
                <a:cs typeface="+mn-cs"/>
              </a:rPr>
              <a:t>“获得大尺寸单晶石墨烯的秘诀是以完美的单晶铜为起点，大型单晶铜箔不是商业上可行的，所以实验室必须用自己的方法”</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丁峰老师</a:t>
            </a:r>
            <a:endParaRPr lang="en-US" altLang="zh-CN" dirty="0" smtClean="0"/>
          </a:p>
          <a:p>
            <a:r>
              <a:rPr lang="en-US" altLang="zh-CN" dirty="0" smtClean="0"/>
              <a:t>a</a:t>
            </a:r>
            <a:r>
              <a:rPr lang="zh-CN" altLang="en-US" dirty="0" smtClean="0"/>
              <a:t>）温度梯度就是晶界移动的驱动力。</a:t>
            </a:r>
            <a:r>
              <a:rPr lang="en-US" altLang="zh-CN" dirty="0" smtClean="0"/>
              <a:t>B)</a:t>
            </a:r>
            <a:r>
              <a:rPr lang="zh-CN" altLang="en-US" dirty="0" smtClean="0"/>
              <a:t>尖端是保证只有一个</a:t>
            </a:r>
            <a:r>
              <a:rPr lang="en-US" altLang="zh-CN" dirty="0" smtClean="0"/>
              <a:t>Cu</a:t>
            </a:r>
            <a:r>
              <a:rPr lang="zh-CN" altLang="en-US" dirty="0" smtClean="0"/>
              <a:t>（</a:t>
            </a:r>
            <a:r>
              <a:rPr lang="en-US" altLang="zh-CN" dirty="0" smtClean="0"/>
              <a:t>111</a:t>
            </a:r>
            <a:r>
              <a:rPr lang="zh-CN" altLang="en-US" dirty="0" smtClean="0"/>
              <a:t>）成核位点</a:t>
            </a:r>
            <a:r>
              <a:rPr lang="en-US" altLang="zh-CN" dirty="0" smtClean="0"/>
              <a:t>.c)1030</a:t>
            </a:r>
            <a:r>
              <a:rPr lang="zh-CN" altLang="en-US" dirty="0" smtClean="0"/>
              <a:t>度高温退火，大尺寸</a:t>
            </a:r>
            <a:r>
              <a:rPr lang="en-US" altLang="zh-CN" dirty="0" smtClean="0"/>
              <a:t>Cu(111)</a:t>
            </a:r>
            <a:r>
              <a:rPr lang="zh-CN" altLang="en-US" dirty="0" smtClean="0"/>
              <a:t>的产生。多晶</a:t>
            </a:r>
            <a:r>
              <a:rPr lang="en-US" altLang="zh-CN" dirty="0" smtClean="0"/>
              <a:t>——》</a:t>
            </a:r>
            <a:r>
              <a:rPr lang="zh-CN" altLang="en-US" dirty="0" smtClean="0"/>
              <a:t>单晶的转变。</a:t>
            </a:r>
            <a:r>
              <a:rPr lang="en-US" altLang="zh-CN" dirty="0" smtClean="0"/>
              <a:t>5x50cm</a:t>
            </a:r>
            <a:r>
              <a:rPr lang="zh-CN" altLang="en-US" dirty="0" smtClean="0"/>
              <a:t>的</a:t>
            </a:r>
            <a:r>
              <a:rPr lang="en-US" altLang="zh-CN" dirty="0" smtClean="0"/>
              <a:t>cu</a:t>
            </a:r>
          </a:p>
          <a:p>
            <a:r>
              <a:rPr lang="zh-CN" altLang="en-US" sz="1200" b="1" i="0" kern="1200" dirty="0" smtClean="0">
                <a:solidFill>
                  <a:schemeClr val="tx1"/>
                </a:solidFill>
                <a:effectLst/>
                <a:latin typeface="+mn-lt"/>
                <a:ea typeface="+mn-ea"/>
                <a:cs typeface="+mn-cs"/>
              </a:rPr>
              <a:t>使用新技术，科学家在箔的锥形端获得单晶铜</a:t>
            </a:r>
            <a:r>
              <a:rPr lang="en-US" altLang="zh-CN" sz="1200" b="1" i="0" kern="1200" dirty="0" smtClean="0">
                <a:solidFill>
                  <a:schemeClr val="tx1"/>
                </a:solidFill>
                <a:effectLst/>
                <a:latin typeface="+mn-lt"/>
                <a:ea typeface="+mn-ea"/>
                <a:cs typeface="+mn-cs"/>
              </a:rPr>
              <a:t>Cu</a:t>
            </a:r>
            <a:r>
              <a:rPr lang="zh-CN" altLang="en-US" sz="1200" b="1" i="0" kern="1200" dirty="0" smtClean="0">
                <a:solidFill>
                  <a:schemeClr val="tx1"/>
                </a:solidFill>
                <a:effectLst/>
                <a:latin typeface="+mn-lt"/>
                <a:ea typeface="+mn-ea"/>
                <a:cs typeface="+mn-cs"/>
              </a:rPr>
              <a:t>（</a:t>
            </a:r>
            <a:r>
              <a:rPr lang="en-US" altLang="zh-CN" sz="1200" b="1" i="0" kern="1200" dirty="0" smtClean="0">
                <a:solidFill>
                  <a:schemeClr val="tx1"/>
                </a:solidFill>
                <a:effectLst/>
                <a:latin typeface="+mn-lt"/>
                <a:ea typeface="+mn-ea"/>
                <a:cs typeface="+mn-cs"/>
              </a:rPr>
              <a:t>111</a:t>
            </a:r>
            <a:r>
              <a:rPr lang="zh-CN" altLang="en-US" sz="1200" b="1" i="0" kern="1200" dirty="0" smtClean="0">
                <a:solidFill>
                  <a:schemeClr val="tx1"/>
                </a:solidFill>
                <a:effectLst/>
                <a:latin typeface="+mn-lt"/>
                <a:ea typeface="+mn-ea"/>
                <a:cs typeface="+mn-cs"/>
              </a:rPr>
              <a:t>）晶核，其在数分钟（</a:t>
            </a:r>
            <a:r>
              <a:rPr lang="en-US" altLang="zh-CN" sz="1200" b="1" i="0" kern="1200" dirty="0" smtClean="0">
                <a:solidFill>
                  <a:schemeClr val="tx1"/>
                </a:solidFill>
                <a:effectLst/>
                <a:latin typeface="+mn-lt"/>
                <a:ea typeface="+mn-ea"/>
                <a:cs typeface="+mn-cs"/>
              </a:rPr>
              <a:t>b</a:t>
            </a:r>
            <a:r>
              <a:rPr lang="zh-CN" altLang="en-US" sz="1200" b="1" i="0" kern="1200" dirty="0" smtClean="0">
                <a:solidFill>
                  <a:schemeClr val="tx1"/>
                </a:solidFill>
                <a:effectLst/>
                <a:latin typeface="+mn-lt"/>
                <a:ea typeface="+mn-ea"/>
                <a:cs typeface="+mn-cs"/>
              </a:rPr>
              <a:t>）中逐渐扩展到整个铜箔。  </a:t>
            </a:r>
            <a:endParaRPr lang="en-US" altLang="zh-CN" dirty="0" smtClean="0"/>
          </a:p>
        </p:txBody>
      </p:sp>
      <p:sp>
        <p:nvSpPr>
          <p:cNvPr id="4" name="灯片编号占位符 3"/>
          <p:cNvSpPr>
            <a:spLocks noGrp="1"/>
          </p:cNvSpPr>
          <p:nvPr>
            <p:ph type="sldNum" sz="quarter" idx="10"/>
          </p:nvPr>
        </p:nvSpPr>
        <p:spPr/>
        <p:txBody>
          <a:bodyPr/>
          <a:lstStyle/>
          <a:p>
            <a:fld id="{A4D39D0A-ED8E-4A87-BA33-B024370FBD8A}" type="slidenum">
              <a:rPr lang="zh-CN" altLang="en-US" smtClean="0"/>
              <a:t>19</a:t>
            </a:fld>
            <a:endParaRPr lang="zh-CN" altLang="en-US"/>
          </a:p>
        </p:txBody>
      </p:sp>
    </p:spTree>
    <p:extLst>
      <p:ext uri="{BB962C8B-B14F-4D97-AF65-F5344CB8AC3E}">
        <p14:creationId xmlns:p14="http://schemas.microsoft.com/office/powerpoint/2010/main" val="1172300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D39D0A-ED8E-4A87-BA33-B024370FBD8A}"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如何区分它是不是单晶铜呢？</a:t>
            </a:r>
            <a:endParaRPr lang="en-US" altLang="zh-CN" dirty="0" smtClean="0"/>
          </a:p>
          <a:p>
            <a:r>
              <a:rPr lang="en-US" altLang="zh-CN" dirty="0" smtClean="0"/>
              <a:t>30</a:t>
            </a:r>
            <a:r>
              <a:rPr lang="zh-CN" altLang="en-US" dirty="0" smtClean="0"/>
              <a:t>秒之后单晶铜</a:t>
            </a:r>
            <a:endParaRPr lang="zh-CN" altLang="en-US" dirty="0"/>
          </a:p>
        </p:txBody>
      </p:sp>
      <p:sp>
        <p:nvSpPr>
          <p:cNvPr id="4" name="灯片编号占位符 3"/>
          <p:cNvSpPr>
            <a:spLocks noGrp="1"/>
          </p:cNvSpPr>
          <p:nvPr>
            <p:ph type="sldNum" sz="quarter" idx="10"/>
          </p:nvPr>
        </p:nvSpPr>
        <p:spPr/>
        <p:txBody>
          <a:bodyPr/>
          <a:lstStyle/>
          <a:p>
            <a:fld id="{A4D39D0A-ED8E-4A87-BA33-B024370FBD8A}" type="slidenum">
              <a:rPr lang="zh-CN" altLang="en-US" smtClean="0"/>
              <a:t>20</a:t>
            </a:fld>
            <a:endParaRPr lang="zh-CN" altLang="en-US"/>
          </a:p>
        </p:txBody>
      </p:sp>
    </p:spTree>
    <p:extLst>
      <p:ext uri="{BB962C8B-B14F-4D97-AF65-F5344CB8AC3E}">
        <p14:creationId xmlns:p14="http://schemas.microsoft.com/office/powerpoint/2010/main" val="1927234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mtClean="0"/>
              <a:t>为什么这样的操作就能得到</a:t>
            </a:r>
            <a:r>
              <a:rPr lang="en-US" altLang="zh-CN" smtClean="0"/>
              <a:t>Cu(111)</a:t>
            </a:r>
            <a:r>
              <a:rPr lang="zh-CN" altLang="en-US" smtClean="0"/>
              <a:t>呢？</a:t>
            </a:r>
            <a:endParaRPr lang="en-US" altLang="zh-CN" smtClean="0"/>
          </a:p>
          <a:p>
            <a:r>
              <a:rPr lang="en-US" altLang="zh-CN" smtClean="0"/>
              <a:t>Cu(111)</a:t>
            </a:r>
            <a:r>
              <a:rPr lang="zh-CN" altLang="en-US" smtClean="0"/>
              <a:t>形成能最小，最容易从多晶转变成</a:t>
            </a:r>
            <a:r>
              <a:rPr lang="en-US" altLang="zh-CN" smtClean="0"/>
              <a:t>111</a:t>
            </a:r>
            <a:r>
              <a:rPr lang="zh-CN" altLang="en-US" smtClean="0"/>
              <a:t>晶面。（形成能也可以说是表面能）</a:t>
            </a:r>
            <a:endParaRPr lang="en-US" altLang="zh-CN" smtClean="0"/>
          </a:p>
          <a:p>
            <a:r>
              <a:rPr lang="en-US" altLang="zh-CN" smtClean="0"/>
              <a:t>D</a:t>
            </a:r>
            <a:r>
              <a:rPr lang="zh-CN" altLang="en-US" smtClean="0"/>
              <a:t>是晶界运动时的分子动力学的模拟</a:t>
            </a:r>
            <a:endParaRPr lang="en-US" altLang="zh-CN" smtClean="0"/>
          </a:p>
          <a:p>
            <a:endParaRPr lang="zh-CN" altLang="en-US" dirty="0"/>
          </a:p>
        </p:txBody>
      </p:sp>
      <p:sp>
        <p:nvSpPr>
          <p:cNvPr id="4" name="灯片编号占位符 3"/>
          <p:cNvSpPr>
            <a:spLocks noGrp="1"/>
          </p:cNvSpPr>
          <p:nvPr>
            <p:ph type="sldNum" sz="quarter" idx="10"/>
          </p:nvPr>
        </p:nvSpPr>
        <p:spPr/>
        <p:txBody>
          <a:bodyPr/>
          <a:lstStyle/>
          <a:p>
            <a:fld id="{A4D39D0A-ED8E-4A87-BA33-B024370FBD8A}" type="slidenum">
              <a:rPr lang="zh-CN" altLang="en-US" smtClean="0"/>
              <a:t>21</a:t>
            </a:fld>
            <a:endParaRPr lang="zh-CN" altLang="en-US"/>
          </a:p>
        </p:txBody>
      </p:sp>
    </p:spTree>
    <p:extLst>
      <p:ext uri="{BB962C8B-B14F-4D97-AF65-F5344CB8AC3E}">
        <p14:creationId xmlns:p14="http://schemas.microsoft.com/office/powerpoint/2010/main" val="599848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a:t>
            </a:r>
            <a:r>
              <a:rPr lang="zh-CN" altLang="en-US" dirty="0" smtClean="0"/>
              <a:t>生长的机制，氧化物衬底是快速生长石墨烯的重要因素，</a:t>
            </a:r>
            <a:endParaRPr lang="en-US" altLang="zh-CN" dirty="0" smtClean="0"/>
          </a:p>
          <a:p>
            <a:r>
              <a:rPr lang="en-US" altLang="zh-CN" dirty="0" err="1" smtClean="0"/>
              <a:t>Fg</a:t>
            </a:r>
            <a:r>
              <a:rPr lang="zh-CN" altLang="en-US" dirty="0" smtClean="0"/>
              <a:t> </a:t>
            </a:r>
            <a:r>
              <a:rPr lang="en-US" altLang="zh-CN" dirty="0" err="1" smtClean="0"/>
              <a:t>leed</a:t>
            </a:r>
            <a:r>
              <a:rPr lang="zh-CN" altLang="en-US" baseline="0" dirty="0" smtClean="0"/>
              <a:t>  </a:t>
            </a:r>
            <a:r>
              <a:rPr lang="en-US" altLang="zh-CN" baseline="0" dirty="0" smtClean="0"/>
              <a:t>h</a:t>
            </a:r>
            <a:r>
              <a:rPr lang="zh-CN" altLang="en-US" baseline="0" dirty="0" smtClean="0"/>
              <a:t>取向的一致性</a:t>
            </a:r>
            <a:endParaRPr lang="en-US" altLang="zh-CN" baseline="0" dirty="0" smtClean="0"/>
          </a:p>
          <a:p>
            <a:r>
              <a:rPr lang="zh-CN" altLang="en-US" baseline="0" dirty="0" smtClean="0"/>
              <a:t>这两部分还没有深入的理解，因此只能简单地介绍实验及其结果。</a:t>
            </a:r>
            <a:endParaRPr lang="en-US" altLang="zh-CN" baseline="0" dirty="0" smtClean="0"/>
          </a:p>
        </p:txBody>
      </p:sp>
      <p:sp>
        <p:nvSpPr>
          <p:cNvPr id="4" name="灯片编号占位符 3"/>
          <p:cNvSpPr>
            <a:spLocks noGrp="1"/>
          </p:cNvSpPr>
          <p:nvPr>
            <p:ph type="sldNum" sz="quarter" idx="10"/>
          </p:nvPr>
        </p:nvSpPr>
        <p:spPr/>
        <p:txBody>
          <a:bodyPr/>
          <a:lstStyle/>
          <a:p>
            <a:fld id="{A4D39D0A-ED8E-4A87-BA33-B024370FBD8A}" type="slidenum">
              <a:rPr lang="zh-CN" altLang="en-US" smtClean="0"/>
              <a:t>22</a:t>
            </a:fld>
            <a:endParaRPr lang="zh-CN" altLang="en-US"/>
          </a:p>
        </p:txBody>
      </p:sp>
    </p:spTree>
    <p:extLst>
      <p:ext uri="{BB962C8B-B14F-4D97-AF65-F5344CB8AC3E}">
        <p14:creationId xmlns:p14="http://schemas.microsoft.com/office/powerpoint/2010/main" val="42324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K</a:t>
            </a:r>
            <a:r>
              <a:rPr lang="zh-CN" altLang="en-US" baseline="0" dirty="0" smtClean="0"/>
              <a:t>紫外光辅助氧化后的光学图，不同石墨烯接触的地方没有出现线，说明无缝拼接。（无缝拼接原因是衬底的洁净和仅有一个晶向）</a:t>
            </a:r>
            <a:endParaRPr lang="en-US" altLang="zh-CN" baseline="0" dirty="0" smtClean="0"/>
          </a:p>
          <a:p>
            <a:r>
              <a:rPr lang="en-US" altLang="zh-CN" baseline="0" dirty="0" smtClean="0"/>
              <a:t>I</a:t>
            </a:r>
            <a:r>
              <a:rPr lang="zh-CN" altLang="en-US" baseline="0" dirty="0" smtClean="0"/>
              <a:t>两个石墨烯岛拼接的</a:t>
            </a:r>
            <a:r>
              <a:rPr lang="en-US" altLang="zh-CN" baseline="0" dirty="0" err="1" smtClean="0"/>
              <a:t>stm</a:t>
            </a:r>
            <a:r>
              <a:rPr lang="zh-CN" altLang="en-US" baseline="0" dirty="0" smtClean="0"/>
              <a:t>图，</a:t>
            </a:r>
            <a:r>
              <a:rPr lang="en-US" altLang="zh-CN" baseline="0" dirty="0" err="1" smtClean="0"/>
              <a:t>mno</a:t>
            </a:r>
            <a:r>
              <a:rPr lang="zh-CN" altLang="en-US" baseline="0" dirty="0" smtClean="0"/>
              <a:t>是</a:t>
            </a:r>
            <a:r>
              <a:rPr lang="en-US" altLang="zh-CN" baseline="0" dirty="0" smtClean="0"/>
              <a:t>ABC</a:t>
            </a:r>
            <a:r>
              <a:rPr lang="zh-CN" altLang="en-US" baseline="0" dirty="0" smtClean="0"/>
              <a:t>部分对应的</a:t>
            </a:r>
            <a:r>
              <a:rPr lang="en-US" altLang="zh-CN" baseline="0" dirty="0" err="1" smtClean="0"/>
              <a:t>stm</a:t>
            </a:r>
            <a:r>
              <a:rPr lang="zh-CN" altLang="en-US" baseline="0" dirty="0" smtClean="0"/>
              <a:t>，说明在岛的合并过程中没有缺陷。</a:t>
            </a:r>
            <a:endParaRPr lang="en-US" altLang="zh-CN" baseline="0" dirty="0" smtClean="0"/>
          </a:p>
          <a:p>
            <a:r>
              <a:rPr lang="zh-CN" altLang="en-US" baseline="0" dirty="0" smtClean="0"/>
              <a:t>插图是氢气刻蚀，</a:t>
            </a:r>
            <a:r>
              <a:rPr lang="en-US" altLang="zh-CN" baseline="0" dirty="0" smtClean="0"/>
              <a:t>ab</a:t>
            </a:r>
            <a:r>
              <a:rPr lang="zh-CN" altLang="en-US" baseline="0" dirty="0" smtClean="0"/>
              <a:t>是</a:t>
            </a:r>
            <a:r>
              <a:rPr lang="en-US" altLang="zh-CN" baseline="0" dirty="0" smtClean="0"/>
              <a:t>align</a:t>
            </a:r>
            <a:r>
              <a:rPr lang="zh-CN" altLang="en-US" baseline="0" dirty="0" smtClean="0"/>
              <a:t>中间拼接处没有线，</a:t>
            </a:r>
            <a:r>
              <a:rPr lang="en-US" altLang="zh-CN" baseline="0" dirty="0" smtClean="0"/>
              <a:t>c</a:t>
            </a:r>
            <a:r>
              <a:rPr lang="zh-CN" altLang="en-US" baseline="0" dirty="0" smtClean="0"/>
              <a:t>是有转角，所以会有一条线</a:t>
            </a:r>
            <a:endParaRPr lang="en-US" altLang="zh-CN" baseline="0" dirty="0" smtClean="0"/>
          </a:p>
        </p:txBody>
      </p:sp>
      <p:sp>
        <p:nvSpPr>
          <p:cNvPr id="4" name="灯片编号占位符 3"/>
          <p:cNvSpPr>
            <a:spLocks noGrp="1"/>
          </p:cNvSpPr>
          <p:nvPr>
            <p:ph type="sldNum" sz="quarter" idx="10"/>
          </p:nvPr>
        </p:nvSpPr>
        <p:spPr/>
        <p:txBody>
          <a:bodyPr/>
          <a:lstStyle/>
          <a:p>
            <a:fld id="{A4D39D0A-ED8E-4A87-BA33-B024370FBD8A}" type="slidenum">
              <a:rPr lang="zh-CN" altLang="en-US" smtClean="0"/>
              <a:t>23</a:t>
            </a:fld>
            <a:endParaRPr lang="zh-CN" altLang="en-US"/>
          </a:p>
        </p:txBody>
      </p:sp>
    </p:spTree>
    <p:extLst>
      <p:ext uri="{BB962C8B-B14F-4D97-AF65-F5344CB8AC3E}">
        <p14:creationId xmlns:p14="http://schemas.microsoft.com/office/powerpoint/2010/main" val="1070455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aseline="0" dirty="0" smtClean="0"/>
              <a:t>总结</a:t>
            </a:r>
            <a:r>
              <a:rPr lang="en-US" altLang="zh-CN" baseline="0" dirty="0" smtClean="0"/>
              <a:t>,</a:t>
            </a:r>
          </a:p>
          <a:p>
            <a:r>
              <a:rPr lang="zh-CN" altLang="en-US" baseline="0" dirty="0" smtClean="0"/>
              <a:t>这个工作很厉害，非常有意义，是石墨烯生长方面的重要进展。这话不只是我说的，国家科技部也是这么说的。</a:t>
            </a:r>
            <a:endParaRPr lang="en-US" altLang="zh-CN" baseline="0" dirty="0" smtClean="0"/>
          </a:p>
        </p:txBody>
      </p:sp>
      <p:sp>
        <p:nvSpPr>
          <p:cNvPr id="4" name="灯片编号占位符 3"/>
          <p:cNvSpPr>
            <a:spLocks noGrp="1"/>
          </p:cNvSpPr>
          <p:nvPr>
            <p:ph type="sldNum" sz="quarter" idx="10"/>
          </p:nvPr>
        </p:nvSpPr>
        <p:spPr/>
        <p:txBody>
          <a:bodyPr/>
          <a:lstStyle/>
          <a:p>
            <a:fld id="{A4D39D0A-ED8E-4A87-BA33-B024370FBD8A}" type="slidenum">
              <a:rPr lang="zh-CN" altLang="en-US" smtClean="0"/>
              <a:t>24</a:t>
            </a:fld>
            <a:endParaRPr lang="zh-CN" altLang="en-US"/>
          </a:p>
        </p:txBody>
      </p:sp>
    </p:spTree>
    <p:extLst>
      <p:ext uri="{BB962C8B-B14F-4D97-AF65-F5344CB8AC3E}">
        <p14:creationId xmlns:p14="http://schemas.microsoft.com/office/powerpoint/2010/main" val="456216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aseline="0" dirty="0" smtClean="0"/>
              <a:t>总结</a:t>
            </a:r>
            <a:endParaRPr lang="en-US" altLang="zh-CN" baseline="0" dirty="0" smtClean="0"/>
          </a:p>
        </p:txBody>
      </p:sp>
      <p:sp>
        <p:nvSpPr>
          <p:cNvPr id="4" name="灯片编号占位符 3"/>
          <p:cNvSpPr>
            <a:spLocks noGrp="1"/>
          </p:cNvSpPr>
          <p:nvPr>
            <p:ph type="sldNum" sz="quarter" idx="10"/>
          </p:nvPr>
        </p:nvSpPr>
        <p:spPr/>
        <p:txBody>
          <a:bodyPr/>
          <a:lstStyle/>
          <a:p>
            <a:fld id="{A4D39D0A-ED8E-4A87-BA33-B024370FBD8A}" type="slidenum">
              <a:rPr lang="zh-CN" altLang="en-US" smtClean="0"/>
              <a:t>25</a:t>
            </a:fld>
            <a:endParaRPr lang="zh-CN" altLang="en-US"/>
          </a:p>
        </p:txBody>
      </p:sp>
    </p:spTree>
    <p:extLst>
      <p:ext uri="{BB962C8B-B14F-4D97-AF65-F5344CB8AC3E}">
        <p14:creationId xmlns:p14="http://schemas.microsoft.com/office/powerpoint/2010/main" val="969552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D39D0A-ED8E-4A87-BA33-B024370FBD8A}" type="slidenum">
              <a:rPr lang="zh-CN" altLang="en-US" smtClean="0"/>
              <a:t>26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D39D0A-ED8E-4A87-BA33-B024370FBD8A}"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b="1" dirty="0" smtClean="0">
                <a:solidFill>
                  <a:srgbClr val="FF0000"/>
                </a:solidFill>
                <a:latin typeface="黑体" panose="02010609060101010101" pitchFamily="49" charset="-122"/>
                <a:ea typeface="黑体" panose="02010609060101010101" pitchFamily="49" charset="-122"/>
                <a:cs typeface="Arial" panose="020B0604020202020204" pitchFamily="34" charset="0"/>
              </a:rPr>
              <a:t>2010</a:t>
            </a:r>
            <a:r>
              <a:rPr lang="zh-CN" altLang="en-US" sz="1200" b="1" dirty="0" smtClean="0">
                <a:solidFill>
                  <a:srgbClr val="FF0000"/>
                </a:solidFill>
                <a:latin typeface="黑体" panose="02010609060101010101" pitchFamily="49" charset="-122"/>
                <a:ea typeface="黑体" panose="02010609060101010101" pitchFamily="49" charset="-122"/>
                <a:cs typeface="Arial" panose="020B0604020202020204" pitchFamily="34" charset="0"/>
              </a:rPr>
              <a:t>年，“十块钱”拿到的诺贝尔奖！手撕制备</a:t>
            </a:r>
            <a:r>
              <a:rPr lang="zh-CN" altLang="en-US" sz="1200" b="1" dirty="0" smtClean="0">
                <a:solidFill>
                  <a:srgbClr val="FF0000"/>
                </a:solidFill>
                <a:latin typeface="黑体" panose="02010609060101010101" pitchFamily="49" charset="-122"/>
                <a:ea typeface="黑体" panose="02010609060101010101" pitchFamily="49" charset="-122"/>
                <a:cs typeface="Arial" panose="020B0604020202020204" pitchFamily="34" charset="0"/>
              </a:rPr>
              <a:t>石墨烯</a:t>
            </a:r>
            <a:endParaRPr lang="en-US" altLang="zh-CN" sz="1200" b="1" dirty="0" smtClean="0">
              <a:solidFill>
                <a:srgbClr val="FF0000"/>
              </a:solidFill>
              <a:latin typeface="黑体" panose="02010609060101010101" pitchFamily="49" charset="-122"/>
              <a:ea typeface="黑体" panose="02010609060101010101" pitchFamily="49" charset="-122"/>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IE" altLang="zh-CN" b="1" dirty="0" smtClean="0">
                <a:solidFill>
                  <a:srgbClr val="0000FF"/>
                </a:solidFill>
                <a:latin typeface="黑体" panose="02010609060101010101" pitchFamily="49" charset="-122"/>
                <a:ea typeface="黑体" panose="02010609060101010101" pitchFamily="49" charset="-122"/>
              </a:rPr>
              <a:t>G</a:t>
            </a:r>
            <a:r>
              <a:rPr lang="en-US" altLang="zh-CN" b="1" dirty="0" err="1" smtClean="0">
                <a:solidFill>
                  <a:srgbClr val="0000FF"/>
                </a:solidFill>
                <a:latin typeface="黑体" panose="02010609060101010101" pitchFamily="49" charset="-122"/>
                <a:ea typeface="黑体" panose="02010609060101010101" pitchFamily="49" charset="-122"/>
              </a:rPr>
              <a:t>eim</a:t>
            </a:r>
            <a:r>
              <a:rPr lang="zh-CN" altLang="zh-CN" sz="1200" b="0" i="0" kern="1200" dirty="0" smtClean="0">
                <a:solidFill>
                  <a:schemeClr val="tx1"/>
                </a:solidFill>
                <a:effectLst/>
                <a:latin typeface="+mn-lt"/>
                <a:ea typeface="+mn-ea"/>
                <a:cs typeface="+mn-cs"/>
              </a:rPr>
              <a:t>安德烈·海姆</a:t>
            </a:r>
            <a:r>
              <a:rPr lang="zh-CN" altLang="en-US" sz="1200" b="0" i="0" kern="1200" baseline="0" dirty="0" smtClean="0">
                <a:solidFill>
                  <a:schemeClr val="tx1"/>
                </a:solidFill>
                <a:effectLst/>
                <a:latin typeface="+mn-lt"/>
                <a:ea typeface="+mn-ea"/>
                <a:cs typeface="+mn-cs"/>
              </a:rPr>
              <a:t> </a:t>
            </a:r>
            <a:r>
              <a:rPr lang="zh-CN" altLang="en-US" b="1" dirty="0" smtClean="0">
                <a:solidFill>
                  <a:srgbClr val="0000FF"/>
                </a:solidFill>
                <a:latin typeface="黑体" panose="02010609060101010101" pitchFamily="49" charset="-122"/>
                <a:ea typeface="黑体" panose="02010609060101010101" pitchFamily="49" charset="-122"/>
              </a:rPr>
              <a:t>俺理论好！ </a:t>
            </a:r>
            <a:r>
              <a:rPr lang="zh-CN" altLang="en-US" b="1" dirty="0" smtClean="0">
                <a:solidFill>
                  <a:srgbClr val="0000FF"/>
                </a:solidFill>
                <a:latin typeface="黑体" panose="02010609060101010101" pitchFamily="49" charset="-122"/>
                <a:ea typeface="黑体" panose="02010609060101010101" pitchFamily="49" charset="-122"/>
              </a:rPr>
              <a:t>导师</a:t>
            </a:r>
            <a:endParaRPr lang="zh-CN" altLang="en-US" b="1" dirty="0" smtClean="0">
              <a:solidFill>
                <a:srgbClr val="0000FF"/>
              </a:solidFill>
              <a:latin typeface="黑体" panose="02010609060101010101" pitchFamily="49" charset="-122"/>
              <a:ea typeface="黑体" panose="02010609060101010101" pitchFamily="49" charset="-122"/>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1" dirty="0" err="1" smtClean="0">
                <a:solidFill>
                  <a:srgbClr val="0000FF"/>
                </a:solidFill>
                <a:latin typeface="黑体" panose="02010609060101010101" pitchFamily="49" charset="-122"/>
                <a:ea typeface="黑体" panose="02010609060101010101" pitchFamily="49" charset="-122"/>
              </a:rPr>
              <a:t>Novoselov</a:t>
            </a:r>
            <a:r>
              <a:rPr lang="zh-CN" altLang="zh-CN" sz="1200" b="0" i="0" kern="1200" dirty="0" smtClean="0">
                <a:solidFill>
                  <a:schemeClr val="tx1"/>
                </a:solidFill>
                <a:effectLst/>
                <a:latin typeface="+mn-lt"/>
                <a:ea typeface="+mn-ea"/>
                <a:cs typeface="+mn-cs"/>
              </a:rPr>
              <a:t>康斯坦丁·诺沃肖洛夫</a:t>
            </a:r>
            <a:r>
              <a:rPr lang="zh-CN" altLang="en-US" sz="1200" b="0" i="0" kern="1200" baseline="0" dirty="0" smtClean="0">
                <a:solidFill>
                  <a:schemeClr val="tx1"/>
                </a:solidFill>
                <a:effectLst/>
                <a:latin typeface="+mn-lt"/>
                <a:ea typeface="+mn-ea"/>
                <a:cs typeface="+mn-cs"/>
              </a:rPr>
              <a:t> </a:t>
            </a:r>
            <a:r>
              <a:rPr lang="zh-CN" altLang="en-US" b="1" dirty="0" smtClean="0">
                <a:solidFill>
                  <a:srgbClr val="0000FF"/>
                </a:solidFill>
                <a:latin typeface="黑体" panose="02010609060101010101" pitchFamily="49" charset="-122"/>
                <a:ea typeface="黑体" panose="02010609060101010101" pitchFamily="49" charset="-122"/>
              </a:rPr>
              <a:t>俺技术好！  </a:t>
            </a:r>
            <a:r>
              <a:rPr lang="zh-CN" altLang="en-US" b="1" dirty="0" smtClean="0">
                <a:solidFill>
                  <a:srgbClr val="0000FF"/>
                </a:solidFill>
                <a:latin typeface="黑体" panose="02010609060101010101" pitchFamily="49" charset="-122"/>
                <a:ea typeface="黑体" panose="02010609060101010101" pitchFamily="49" charset="-122"/>
              </a:rPr>
              <a:t>学生</a:t>
            </a:r>
            <a:endParaRPr lang="en-US" altLang="zh-CN" b="1" dirty="0" smtClean="0">
              <a:solidFill>
                <a:srgbClr val="0000FF"/>
              </a:solidFill>
              <a:latin typeface="黑体" panose="02010609060101010101" pitchFamily="49" charset="-122"/>
              <a:ea typeface="黑体" panose="02010609060101010101" pitchFamily="49" charset="-122"/>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b="1" dirty="0" smtClean="0">
                <a:solidFill>
                  <a:srgbClr val="0000FF"/>
                </a:solidFill>
                <a:latin typeface="黑体" panose="02010609060101010101" pitchFamily="49" charset="-122"/>
                <a:ea typeface="黑体" panose="02010609060101010101" pitchFamily="49" charset="-122"/>
              </a:rPr>
              <a:t>三个启发，</a:t>
            </a:r>
            <a:endParaRPr lang="en-US" altLang="zh-CN" b="1" dirty="0" smtClean="0">
              <a:solidFill>
                <a:srgbClr val="0000FF"/>
              </a:solidFill>
              <a:latin typeface="黑体" panose="02010609060101010101" pitchFamily="49" charset="-122"/>
              <a:ea typeface="黑体" panose="02010609060101010101" pitchFamily="49" charset="-122"/>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1" dirty="0" smtClean="0">
                <a:solidFill>
                  <a:srgbClr val="0000FF"/>
                </a:solidFill>
                <a:latin typeface="黑体" panose="02010609060101010101" pitchFamily="49" charset="-122"/>
                <a:ea typeface="黑体" panose="02010609060101010101" pitchFamily="49" charset="-122"/>
              </a:rPr>
              <a:t>1</a:t>
            </a:r>
            <a:r>
              <a:rPr lang="zh-CN" altLang="en-US" b="1" dirty="0" smtClean="0">
                <a:solidFill>
                  <a:srgbClr val="0000FF"/>
                </a:solidFill>
                <a:latin typeface="黑体" panose="02010609060101010101" pitchFamily="49" charset="-122"/>
                <a:ea typeface="黑体" panose="02010609060101010101" pitchFamily="49" charset="-122"/>
              </a:rPr>
              <a:t>理论 技术要结合，做理论、做计算的和做实验的关系密切</a:t>
            </a:r>
            <a:endParaRPr lang="en-US" altLang="zh-CN" b="1" dirty="0" smtClean="0">
              <a:solidFill>
                <a:srgbClr val="0000FF"/>
              </a:solidFill>
              <a:latin typeface="黑体" panose="02010609060101010101" pitchFamily="49" charset="-122"/>
              <a:ea typeface="黑体" panose="02010609060101010101" pitchFamily="49" charset="-122"/>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1" dirty="0" smtClean="0">
                <a:solidFill>
                  <a:srgbClr val="0000FF"/>
                </a:solidFill>
                <a:latin typeface="黑体" panose="02010609060101010101" pitchFamily="49" charset="-122"/>
                <a:ea typeface="黑体" panose="02010609060101010101" pitchFamily="49" charset="-122"/>
              </a:rPr>
              <a:t>2</a:t>
            </a:r>
            <a:r>
              <a:rPr lang="zh-CN" altLang="en-US" sz="1200" b="1" dirty="0" smtClean="0">
                <a:solidFill>
                  <a:srgbClr val="FF0000"/>
                </a:solidFill>
                <a:latin typeface="黑体" panose="02010609060101010101" pitchFamily="49" charset="-122"/>
                <a:ea typeface="黑体" panose="02010609060101010101" pitchFamily="49" charset="-122"/>
                <a:cs typeface="Arial" panose="020B0604020202020204" pitchFamily="34" charset="0"/>
              </a:rPr>
              <a:t>都是俄罗斯裔，现在是英国籍，</a:t>
            </a:r>
            <a:r>
              <a:rPr lang="zh-CN" altLang="en-US" b="1" dirty="0" smtClean="0">
                <a:solidFill>
                  <a:srgbClr val="0000FF"/>
                </a:solidFill>
                <a:latin typeface="黑体" panose="02010609060101010101" pitchFamily="49" charset="-122"/>
                <a:ea typeface="黑体" panose="02010609060101010101" pitchFamily="49" charset="-122"/>
              </a:rPr>
              <a:t>曼彻斯特大学。</a:t>
            </a:r>
            <a:endParaRPr lang="en-US" altLang="zh-CN" b="1" dirty="0" smtClean="0">
              <a:solidFill>
                <a:srgbClr val="0000FF"/>
              </a:solidFill>
              <a:latin typeface="黑体" panose="02010609060101010101" pitchFamily="49" charset="-122"/>
              <a:ea typeface="黑体" panose="02010609060101010101" pitchFamily="49" charset="-122"/>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1" dirty="0" smtClean="0">
                <a:solidFill>
                  <a:srgbClr val="0000FF"/>
                </a:solidFill>
                <a:latin typeface="黑体" panose="02010609060101010101" pitchFamily="49" charset="-122"/>
                <a:ea typeface="黑体" panose="02010609060101010101" pitchFamily="49" charset="-122"/>
              </a:rPr>
              <a:t>3</a:t>
            </a:r>
            <a:r>
              <a:rPr lang="zh-CN" altLang="en-US" b="1" dirty="0" smtClean="0">
                <a:solidFill>
                  <a:srgbClr val="0000FF"/>
                </a:solidFill>
                <a:latin typeface="黑体" panose="02010609060101010101" pitchFamily="49" charset="-122"/>
                <a:ea typeface="黑体" panose="02010609060101010101" pitchFamily="49" charset="-122"/>
              </a:rPr>
              <a:t>名字里都有个康斯坦丁。</a:t>
            </a:r>
            <a:endParaRPr lang="en-US" altLang="zh-CN" b="1" dirty="0" smtClean="0">
              <a:solidFill>
                <a:srgbClr val="0000FF"/>
              </a:solidFill>
              <a:latin typeface="黑体" panose="02010609060101010101" pitchFamily="49" charset="-122"/>
              <a:ea typeface="黑体" panose="02010609060101010101" pitchFamily="49" charset="-122"/>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A4D39D0A-ED8E-4A87-BA33-B024370FBD8A}"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D39D0A-ED8E-4A87-BA33-B024370FBD8A}" type="slidenum">
              <a:rPr lang="zh-CN" altLang="en-US" smtClean="0"/>
              <a:t>5</a:t>
            </a:fld>
            <a:endParaRPr lang="zh-CN" altLang="en-US"/>
          </a:p>
        </p:txBody>
      </p:sp>
    </p:spTree>
    <p:extLst>
      <p:ext uri="{BB962C8B-B14F-4D97-AF65-F5344CB8AC3E}">
        <p14:creationId xmlns:p14="http://schemas.microsoft.com/office/powerpoint/2010/main" val="1845646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极限的力学性质</a:t>
            </a:r>
            <a:endParaRPr lang="en-US" altLang="zh-CN" dirty="0" smtClean="0"/>
          </a:p>
          <a:p>
            <a:r>
              <a:rPr lang="zh-CN" altLang="en-US" dirty="0" smtClean="0"/>
              <a:t>所以高</a:t>
            </a:r>
            <a:r>
              <a:rPr lang="zh-CN" altLang="en-US" smtClean="0"/>
              <a:t>质量的少缺陷的石墨烯</a:t>
            </a:r>
            <a:r>
              <a:rPr lang="zh-CN" altLang="en-US" dirty="0" smtClean="0"/>
              <a:t>是我们</a:t>
            </a:r>
            <a:r>
              <a:rPr lang="zh-CN" altLang="en-US" smtClean="0"/>
              <a:t>的追求方向。</a:t>
            </a:r>
            <a:endParaRPr lang="zh-CN" altLang="en-US" dirty="0"/>
          </a:p>
        </p:txBody>
      </p:sp>
      <p:sp>
        <p:nvSpPr>
          <p:cNvPr id="4" name="灯片编号占位符 3"/>
          <p:cNvSpPr>
            <a:spLocks noGrp="1"/>
          </p:cNvSpPr>
          <p:nvPr>
            <p:ph type="sldNum" sz="quarter" idx="10"/>
          </p:nvPr>
        </p:nvSpPr>
        <p:spPr/>
        <p:txBody>
          <a:bodyPr/>
          <a:lstStyle/>
          <a:p>
            <a:fld id="{A4D39D0A-ED8E-4A87-BA33-B024370FBD8A}" type="slidenum">
              <a:rPr lang="zh-CN" altLang="en-US" smtClean="0"/>
              <a:t>6</a:t>
            </a:fld>
            <a:endParaRPr lang="zh-CN" altLang="en-US"/>
          </a:p>
        </p:txBody>
      </p:sp>
    </p:spTree>
    <p:extLst>
      <p:ext uri="{BB962C8B-B14F-4D97-AF65-F5344CB8AC3E}">
        <p14:creationId xmlns:p14="http://schemas.microsoft.com/office/powerpoint/2010/main" val="1405903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特殊的光学透光性</a:t>
            </a:r>
            <a:endParaRPr lang="zh-CN" altLang="en-US" dirty="0"/>
          </a:p>
        </p:txBody>
      </p:sp>
      <p:sp>
        <p:nvSpPr>
          <p:cNvPr id="4" name="灯片编号占位符 3"/>
          <p:cNvSpPr>
            <a:spLocks noGrp="1"/>
          </p:cNvSpPr>
          <p:nvPr>
            <p:ph type="sldNum" sz="quarter" idx="10"/>
          </p:nvPr>
        </p:nvSpPr>
        <p:spPr/>
        <p:txBody>
          <a:bodyPr/>
          <a:lstStyle/>
          <a:p>
            <a:fld id="{A4D39D0A-ED8E-4A87-BA33-B024370FBD8A}" type="slidenum">
              <a:rPr lang="zh-CN" altLang="en-US" smtClean="0"/>
              <a:t>7</a:t>
            </a:fld>
            <a:endParaRPr lang="zh-CN" altLang="en-US"/>
          </a:p>
        </p:txBody>
      </p:sp>
    </p:spTree>
    <p:extLst>
      <p:ext uri="{BB962C8B-B14F-4D97-AF65-F5344CB8AC3E}">
        <p14:creationId xmlns:p14="http://schemas.microsoft.com/office/powerpoint/2010/main" val="1720225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优越的电学性质</a:t>
            </a:r>
            <a:endParaRPr lang="zh-CN" altLang="en-US" dirty="0"/>
          </a:p>
        </p:txBody>
      </p:sp>
      <p:sp>
        <p:nvSpPr>
          <p:cNvPr id="4" name="灯片编号占位符 3"/>
          <p:cNvSpPr>
            <a:spLocks noGrp="1"/>
          </p:cNvSpPr>
          <p:nvPr>
            <p:ph type="sldNum" sz="quarter" idx="10"/>
          </p:nvPr>
        </p:nvSpPr>
        <p:spPr/>
        <p:txBody>
          <a:bodyPr/>
          <a:lstStyle/>
          <a:p>
            <a:fld id="{A4D39D0A-ED8E-4A87-BA33-B024370FBD8A}" type="slidenum">
              <a:rPr lang="zh-CN" altLang="en-US" smtClean="0"/>
              <a:t>8</a:t>
            </a:fld>
            <a:endParaRPr lang="zh-CN" altLang="en-US"/>
          </a:p>
        </p:txBody>
      </p:sp>
    </p:spTree>
    <p:extLst>
      <p:ext uri="{BB962C8B-B14F-4D97-AF65-F5344CB8AC3E}">
        <p14:creationId xmlns:p14="http://schemas.microsoft.com/office/powerpoint/2010/main" val="801347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D39D0A-ED8E-4A87-BA33-B024370FBD8A}" type="slidenum">
              <a:rPr lang="zh-CN" altLang="en-US" smtClean="0"/>
              <a:t>9</a:t>
            </a:fld>
            <a:endParaRPr lang="zh-CN" altLang="en-US"/>
          </a:p>
        </p:txBody>
      </p:sp>
    </p:spTree>
    <p:extLst>
      <p:ext uri="{BB962C8B-B14F-4D97-AF65-F5344CB8AC3E}">
        <p14:creationId xmlns:p14="http://schemas.microsoft.com/office/powerpoint/2010/main" val="1211371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AD8AD4C7-00E1-484E-ADC6-80BED9BCD7E0}" type="datetimeFigureOut">
              <a:rPr lang="zh-CN" altLang="en-US" smtClean="0"/>
              <a:t>2017/11/21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9B093F-DDD8-4FA1-B0B2-6BD78FD0BB34}"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D8AD4C7-00E1-484E-ADC6-80BED9BCD7E0}" type="datetimeFigureOut">
              <a:rPr lang="zh-CN" altLang="en-US" smtClean="0"/>
              <a:t>2017/11/21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9B093F-DDD8-4FA1-B0B2-6BD78FD0BB3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D8AD4C7-00E1-484E-ADC6-80BED9BCD7E0}" type="datetimeFigureOut">
              <a:rPr lang="zh-CN" altLang="en-US" smtClean="0"/>
              <a:t>2017/11/21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9B093F-DDD8-4FA1-B0B2-6BD78FD0BB3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D8AD4C7-00E1-484E-ADC6-80BED9BCD7E0}" type="datetimeFigureOut">
              <a:rPr lang="zh-CN" altLang="en-US" smtClean="0"/>
              <a:t>2017/11/21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9B093F-DDD8-4FA1-B0B2-6BD78FD0BB3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AD8AD4C7-00E1-484E-ADC6-80BED9BCD7E0}" type="datetimeFigureOut">
              <a:rPr lang="zh-CN" altLang="en-US" smtClean="0"/>
              <a:t>2017/11/21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9B093F-DDD8-4FA1-B0B2-6BD78FD0BB3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D8AD4C7-00E1-484E-ADC6-80BED9BCD7E0}" type="datetimeFigureOut">
              <a:rPr lang="zh-CN" altLang="en-US" smtClean="0"/>
              <a:t>2017/11/21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9B093F-DDD8-4FA1-B0B2-6BD78FD0BB3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D8AD4C7-00E1-484E-ADC6-80BED9BCD7E0}" type="datetimeFigureOut">
              <a:rPr lang="zh-CN" altLang="en-US" smtClean="0"/>
              <a:t>2017/11/21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19B093F-DDD8-4FA1-B0B2-6BD78FD0BB3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D8AD4C7-00E1-484E-ADC6-80BED9BCD7E0}" type="datetimeFigureOut">
              <a:rPr lang="zh-CN" altLang="en-US" smtClean="0"/>
              <a:t>2017/11/21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19B093F-DDD8-4FA1-B0B2-6BD78FD0BB34}"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D8AD4C7-00E1-484E-ADC6-80BED9BCD7E0}" type="datetimeFigureOut">
              <a:rPr lang="zh-CN" altLang="en-US" smtClean="0"/>
              <a:t>2017/11/21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9B093F-DDD8-4FA1-B0B2-6BD78FD0BB34}"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D8AD4C7-00E1-484E-ADC6-80BED9BCD7E0}" type="datetimeFigureOut">
              <a:rPr lang="zh-CN" altLang="en-US" smtClean="0"/>
              <a:t>2017/11/21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9B093F-DDD8-4FA1-B0B2-6BD78FD0BB3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AD4C7-00E1-484E-ADC6-80BED9BCD7E0}" type="datetimeFigureOut">
              <a:rPr lang="zh-CN" altLang="en-US" smtClean="0"/>
              <a:t>2017/11/21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9B093F-DDD8-4FA1-B0B2-6BD78FD0BB3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0.xml"/><Relationship Id="rId5" Type="http://schemas.openxmlformats.org/officeDocument/2006/relationships/image" Target="../media/image28.png"/><Relationship Id="rId1" Type="http://schemas.microsoft.com/office/2007/relationships/media" Target="../media/media1.mp4"/><Relationship Id="rId2" Type="http://schemas.openxmlformats.org/officeDocument/2006/relationships/video" Target="../media/media1.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7.jpg"/><Relationship Id="rId5" Type="http://schemas.openxmlformats.org/officeDocument/2006/relationships/image" Target="../media/image8.jp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tiff"/><Relationship Id="rId5" Type="http://schemas.openxmlformats.org/officeDocument/2006/relationships/image" Target="../media/image11.jpg"/><Relationship Id="rId6"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l="68594" t="65577" b="15737"/>
          <a:stretch>
            <a:fillRect/>
          </a:stretch>
        </p:blipFill>
        <p:spPr>
          <a:xfrm>
            <a:off x="0" y="0"/>
            <a:ext cx="6289658" cy="3743325"/>
          </a:xfrm>
          <a:prstGeom prst="rect">
            <a:avLst/>
          </a:prstGeom>
        </p:spPr>
      </p:pic>
      <p:pic>
        <p:nvPicPr>
          <p:cNvPr id="48" name="图片 47"/>
          <p:cNvPicPr>
            <a:picLocks noChangeAspect="1"/>
          </p:cNvPicPr>
          <p:nvPr/>
        </p:nvPicPr>
        <p:blipFill>
          <a:blip r:embed="rId4"/>
          <a:stretch>
            <a:fillRect/>
          </a:stretch>
        </p:blipFill>
        <p:spPr>
          <a:xfrm>
            <a:off x="3394961" y="901699"/>
            <a:ext cx="5402077" cy="5407025"/>
          </a:xfrm>
          <a:prstGeom prst="rect">
            <a:avLst/>
          </a:prstGeom>
        </p:spPr>
      </p:pic>
      <p:pic>
        <p:nvPicPr>
          <p:cNvPr id="23" name="图片 22"/>
          <p:cNvPicPr>
            <a:picLocks noChangeAspect="1"/>
          </p:cNvPicPr>
          <p:nvPr/>
        </p:nvPicPr>
        <p:blipFill>
          <a:blip r:embed="rId4" cstate="screen"/>
          <a:srcRect b="67550"/>
          <a:stretch>
            <a:fillRect/>
          </a:stretch>
        </p:blipFill>
        <p:spPr>
          <a:xfrm rot="19048470">
            <a:off x="7724422" y="2530588"/>
            <a:ext cx="10013678" cy="3252438"/>
          </a:xfrm>
          <a:custGeom>
            <a:avLst/>
            <a:gdLst>
              <a:gd name="connsiteX0" fmla="*/ 5766606 w 10013678"/>
              <a:gd name="connsiteY0" fmla="*/ 0 h 3252438"/>
              <a:gd name="connsiteX1" fmla="*/ 2783632 w 10013678"/>
              <a:gd name="connsiteY1" fmla="*/ 3252438 h 3252438"/>
              <a:gd name="connsiteX2" fmla="*/ 0 w 10013678"/>
              <a:gd name="connsiteY2" fmla="*/ 699430 h 3252438"/>
              <a:gd name="connsiteX3" fmla="*/ 0 w 10013678"/>
              <a:gd name="connsiteY3" fmla="*/ 0 h 3252438"/>
              <a:gd name="connsiteX4" fmla="*/ 10013678 w 10013678"/>
              <a:gd name="connsiteY4" fmla="*/ 0 h 3252438"/>
              <a:gd name="connsiteX5" fmla="*/ 10013678 w 10013678"/>
              <a:gd name="connsiteY5" fmla="*/ 229291 h 3252438"/>
              <a:gd name="connsiteX6" fmla="*/ 9763673 w 10013678"/>
              <a:gd name="connsiteY6" fmla="*/ 0 h 32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678" h="3252438">
                <a:moveTo>
                  <a:pt x="5766606" y="0"/>
                </a:moveTo>
                <a:lnTo>
                  <a:pt x="2783632" y="3252438"/>
                </a:lnTo>
                <a:lnTo>
                  <a:pt x="0" y="699430"/>
                </a:lnTo>
                <a:lnTo>
                  <a:pt x="0" y="0"/>
                </a:lnTo>
                <a:close/>
                <a:moveTo>
                  <a:pt x="10013678" y="0"/>
                </a:moveTo>
                <a:lnTo>
                  <a:pt x="10013678" y="229291"/>
                </a:lnTo>
                <a:lnTo>
                  <a:pt x="9763673" y="0"/>
                </a:lnTo>
                <a:close/>
              </a:path>
            </a:pathLst>
          </a:custGeom>
        </p:spPr>
      </p:pic>
      <p:sp>
        <p:nvSpPr>
          <p:cNvPr id="50" name="矩形 49"/>
          <p:cNvSpPr/>
          <p:nvPr/>
        </p:nvSpPr>
        <p:spPr>
          <a:xfrm>
            <a:off x="-635" y="0"/>
            <a:ext cx="12192000" cy="6858000"/>
          </a:xfrm>
          <a:prstGeom prst="rect">
            <a:avLst/>
          </a:prstGeom>
          <a:gradFill flip="none" rotWithShape="1">
            <a:gsLst>
              <a:gs pos="100000">
                <a:srgbClr val="0D1325"/>
              </a:gs>
              <a:gs pos="0">
                <a:srgbClr val="0D1325">
                  <a:alpha val="50000"/>
                </a:srgbClr>
              </a:gs>
              <a:gs pos="44000">
                <a:srgbClr val="0D1325">
                  <a:alpha val="5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1182906" y="2410468"/>
            <a:ext cx="3551609" cy="1018532"/>
          </a:xfrm>
          <a:prstGeom prst="rect">
            <a:avLst/>
          </a:prstGeom>
          <a:noFill/>
        </p:spPr>
        <p:txBody>
          <a:bodyPr wrap="square" rtlCol="0">
            <a:spAutoFit/>
          </a:bodyPr>
          <a:lstStyle/>
          <a:p>
            <a:pPr algn="dist"/>
            <a:r>
              <a:rPr lang="zh-CN" altLang="en-US" sz="6000" dirty="0" smtClean="0">
                <a:solidFill>
                  <a:schemeClr val="bg1"/>
                </a:solidFill>
                <a:latin typeface="+mj-ea"/>
                <a:ea typeface="+mj-ea"/>
                <a:cs typeface="Weibei SC" charset="-122"/>
              </a:rPr>
              <a:t>表面物理</a:t>
            </a:r>
            <a:endParaRPr lang="zh-CN" altLang="en-US" sz="6000" dirty="0">
              <a:solidFill>
                <a:schemeClr val="bg1"/>
              </a:solidFill>
              <a:latin typeface="+mj-ea"/>
              <a:ea typeface="+mj-ea"/>
              <a:cs typeface="Weibei SC" charset="-122"/>
            </a:endParaRPr>
          </a:p>
        </p:txBody>
      </p:sp>
      <p:sp>
        <p:nvSpPr>
          <p:cNvPr id="53" name="矩形 52"/>
          <p:cNvSpPr/>
          <p:nvPr/>
        </p:nvSpPr>
        <p:spPr>
          <a:xfrm>
            <a:off x="4734515" y="2366629"/>
            <a:ext cx="37201" cy="1671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4" name="文本框 53"/>
          <p:cNvSpPr txBox="1"/>
          <p:nvPr/>
        </p:nvSpPr>
        <p:spPr>
          <a:xfrm>
            <a:off x="4889828" y="3600477"/>
            <a:ext cx="2061783" cy="523220"/>
          </a:xfrm>
          <a:prstGeom prst="rect">
            <a:avLst/>
          </a:prstGeom>
          <a:noFill/>
        </p:spPr>
        <p:txBody>
          <a:bodyPr wrap="none" rtlCol="0">
            <a:spAutoFit/>
          </a:bodyPr>
          <a:lstStyle/>
          <a:p>
            <a:r>
              <a:rPr lang="zh-CN" altLang="en-US" sz="2800" dirty="0" smtClean="0">
                <a:solidFill>
                  <a:srgbClr val="54D0CA"/>
                </a:solidFill>
              </a:rPr>
              <a:t>北京大学 </a:t>
            </a:r>
            <a:r>
              <a:rPr lang="en-US" altLang="zh-CN" sz="2800" dirty="0">
                <a:solidFill>
                  <a:srgbClr val="54D0CA"/>
                </a:solidFill>
              </a:rPr>
              <a:t>&gt;&gt;</a:t>
            </a:r>
            <a:endParaRPr lang="zh-CN" altLang="en-US" sz="2800" dirty="0">
              <a:solidFill>
                <a:srgbClr val="54D0CA"/>
              </a:solidFill>
            </a:endParaRPr>
          </a:p>
        </p:txBody>
      </p:sp>
      <p:sp>
        <p:nvSpPr>
          <p:cNvPr id="55" name="文本框 54"/>
          <p:cNvSpPr txBox="1"/>
          <p:nvPr/>
        </p:nvSpPr>
        <p:spPr>
          <a:xfrm>
            <a:off x="4863581" y="2238371"/>
            <a:ext cx="6261619" cy="584775"/>
          </a:xfrm>
          <a:prstGeom prst="rect">
            <a:avLst/>
          </a:prstGeom>
          <a:noFill/>
        </p:spPr>
        <p:txBody>
          <a:bodyPr wrap="square" rtlCol="0">
            <a:spAutoFit/>
          </a:bodyPr>
          <a:lstStyle/>
          <a:p>
            <a:pPr algn="dist"/>
            <a:r>
              <a:rPr lang="zh-CN" altLang="en-US" sz="3200" b="1" dirty="0">
                <a:solidFill>
                  <a:schemeClr val="bg1"/>
                </a:solidFill>
              </a:rPr>
              <a:t>大尺寸单晶石墨烯的超快</a:t>
            </a:r>
            <a:r>
              <a:rPr lang="zh-CN" altLang="en-US" sz="3200" b="1" dirty="0" smtClean="0">
                <a:solidFill>
                  <a:schemeClr val="bg1"/>
                </a:solidFill>
              </a:rPr>
              <a:t>制备</a:t>
            </a:r>
            <a:endParaRPr lang="en-US" altLang="zh-CN" sz="3200" b="1" dirty="0">
              <a:solidFill>
                <a:schemeClr val="bg1"/>
              </a:solidFill>
            </a:endParaRPr>
          </a:p>
        </p:txBody>
      </p:sp>
      <p:sp>
        <p:nvSpPr>
          <p:cNvPr id="56" name="文本框 55"/>
          <p:cNvSpPr txBox="1"/>
          <p:nvPr/>
        </p:nvSpPr>
        <p:spPr>
          <a:xfrm>
            <a:off x="4902951" y="2984986"/>
            <a:ext cx="6284785" cy="307777"/>
          </a:xfrm>
          <a:prstGeom prst="rect">
            <a:avLst/>
          </a:prstGeom>
          <a:noFill/>
        </p:spPr>
        <p:txBody>
          <a:bodyPr wrap="square" rtlCol="0">
            <a:spAutoFit/>
          </a:bodyPr>
          <a:lstStyle/>
          <a:p>
            <a:r>
              <a:rPr lang="en-US" altLang="zh-CN" sz="1400" dirty="0" smtClean="0">
                <a:solidFill>
                  <a:schemeClr val="bg1"/>
                </a:solidFill>
                <a:latin typeface="Arial" panose="020B0604020202020204" pitchFamily="34" charset="0"/>
                <a:cs typeface="Arial" panose="020B0604020202020204" pitchFamily="34" charset="0"/>
              </a:rPr>
              <a:t>ULTRAFAST</a:t>
            </a:r>
            <a:r>
              <a:rPr lang="zh-CN" altLang="en-US" sz="1400" dirty="0" smtClean="0">
                <a:solidFill>
                  <a:schemeClr val="bg1"/>
                </a:solidFill>
                <a:latin typeface="Arial" panose="020B0604020202020204" pitchFamily="34" charset="0"/>
                <a:cs typeface="Arial" panose="020B0604020202020204" pitchFamily="34" charset="0"/>
              </a:rPr>
              <a:t> </a:t>
            </a:r>
            <a:r>
              <a:rPr lang="en-US" altLang="zh-CN" sz="1400" dirty="0" smtClean="0">
                <a:solidFill>
                  <a:schemeClr val="bg1"/>
                </a:solidFill>
                <a:latin typeface="Arial" panose="020B0604020202020204" pitchFamily="34" charset="0"/>
                <a:cs typeface="Arial" panose="020B0604020202020204" pitchFamily="34" charset="0"/>
              </a:rPr>
              <a:t>GROWTH</a:t>
            </a:r>
            <a:r>
              <a:rPr lang="zh-CN" altLang="en-US" sz="1400" dirty="0" smtClean="0">
                <a:solidFill>
                  <a:schemeClr val="bg1"/>
                </a:solidFill>
                <a:latin typeface="Arial" panose="020B0604020202020204" pitchFamily="34" charset="0"/>
                <a:cs typeface="Arial" panose="020B0604020202020204" pitchFamily="34" charset="0"/>
              </a:rPr>
              <a:t> </a:t>
            </a:r>
            <a:r>
              <a:rPr lang="en-US" altLang="zh-CN" sz="1400" dirty="0" smtClean="0">
                <a:solidFill>
                  <a:schemeClr val="bg1"/>
                </a:solidFill>
                <a:latin typeface="Arial" panose="020B0604020202020204" pitchFamily="34" charset="0"/>
                <a:cs typeface="Arial" panose="020B0604020202020204" pitchFamily="34" charset="0"/>
              </a:rPr>
              <a:t>OF</a:t>
            </a:r>
            <a:r>
              <a:rPr lang="zh-CN" altLang="en-US" sz="1400" dirty="0" smtClean="0">
                <a:solidFill>
                  <a:schemeClr val="bg1"/>
                </a:solidFill>
                <a:latin typeface="Arial" panose="020B0604020202020204" pitchFamily="34" charset="0"/>
                <a:cs typeface="Arial" panose="020B0604020202020204" pitchFamily="34" charset="0"/>
              </a:rPr>
              <a:t> </a:t>
            </a:r>
            <a:r>
              <a:rPr lang="en-US" altLang="zh-CN" sz="1400" dirty="0" smtClean="0">
                <a:solidFill>
                  <a:schemeClr val="bg1"/>
                </a:solidFill>
                <a:latin typeface="Arial" panose="020B0604020202020204" pitchFamily="34" charset="0"/>
                <a:cs typeface="Arial" panose="020B0604020202020204" pitchFamily="34" charset="0"/>
              </a:rPr>
              <a:t>LARGE</a:t>
            </a:r>
            <a:r>
              <a:rPr lang="zh-CN" altLang="en-US" sz="1400" dirty="0">
                <a:solidFill>
                  <a:schemeClr val="bg1"/>
                </a:solidFill>
                <a:latin typeface="Arial" panose="020B0604020202020204" pitchFamily="34" charset="0"/>
                <a:cs typeface="Arial" panose="020B0604020202020204" pitchFamily="34" charset="0"/>
              </a:rPr>
              <a:t> </a:t>
            </a:r>
            <a:r>
              <a:rPr lang="en-US" altLang="zh-CN" sz="1400" dirty="0" smtClean="0">
                <a:solidFill>
                  <a:schemeClr val="bg1"/>
                </a:solidFill>
                <a:latin typeface="Arial" panose="020B0604020202020204" pitchFamily="34" charset="0"/>
                <a:cs typeface="Arial" panose="020B0604020202020204" pitchFamily="34" charset="0"/>
              </a:rPr>
              <a:t>SCALE</a:t>
            </a:r>
            <a:r>
              <a:rPr lang="zh-CN" altLang="en-US" sz="1400" dirty="0" smtClean="0">
                <a:solidFill>
                  <a:schemeClr val="bg1"/>
                </a:solidFill>
                <a:latin typeface="Arial" panose="020B0604020202020204" pitchFamily="34" charset="0"/>
                <a:cs typeface="Arial" panose="020B0604020202020204" pitchFamily="34" charset="0"/>
              </a:rPr>
              <a:t> </a:t>
            </a:r>
            <a:r>
              <a:rPr lang="en-US" altLang="zh-CN" sz="1400" dirty="0" smtClean="0">
                <a:solidFill>
                  <a:schemeClr val="bg1"/>
                </a:solidFill>
                <a:latin typeface="Arial" panose="020B0604020202020204" pitchFamily="34" charset="0"/>
                <a:cs typeface="Arial" panose="020B0604020202020204" pitchFamily="34" charset="0"/>
              </a:rPr>
              <a:t>SINGLE</a:t>
            </a:r>
            <a:r>
              <a:rPr lang="zh-CN" altLang="en-US" sz="1400" dirty="0" smtClean="0">
                <a:solidFill>
                  <a:schemeClr val="bg1"/>
                </a:solidFill>
                <a:latin typeface="Arial" panose="020B0604020202020204" pitchFamily="34" charset="0"/>
                <a:cs typeface="Arial" panose="020B0604020202020204" pitchFamily="34" charset="0"/>
              </a:rPr>
              <a:t>  </a:t>
            </a:r>
            <a:r>
              <a:rPr lang="en-US" altLang="zh-CN" sz="1400" dirty="0" smtClean="0">
                <a:solidFill>
                  <a:schemeClr val="bg1"/>
                </a:solidFill>
                <a:latin typeface="Arial" panose="020B0604020202020204" pitchFamily="34" charset="0"/>
                <a:cs typeface="Arial" panose="020B0604020202020204" pitchFamily="34" charset="0"/>
              </a:rPr>
              <a:t>CRYSTAL</a:t>
            </a:r>
            <a:r>
              <a:rPr lang="zh-CN" altLang="en-US" sz="1400" dirty="0" smtClean="0">
                <a:solidFill>
                  <a:schemeClr val="bg1"/>
                </a:solidFill>
                <a:latin typeface="Arial" panose="020B0604020202020204" pitchFamily="34" charset="0"/>
                <a:cs typeface="Arial" panose="020B0604020202020204" pitchFamily="34" charset="0"/>
              </a:rPr>
              <a:t> </a:t>
            </a:r>
            <a:r>
              <a:rPr lang="en-US" altLang="zh-CN" sz="1400" dirty="0" smtClean="0">
                <a:solidFill>
                  <a:schemeClr val="bg1"/>
                </a:solidFill>
                <a:latin typeface="Arial" panose="020B0604020202020204" pitchFamily="34" charset="0"/>
                <a:cs typeface="Arial" panose="020B0604020202020204" pitchFamily="34" charset="0"/>
              </a:rPr>
              <a:t>GRAPHENE</a:t>
            </a:r>
            <a:endParaRPr lang="zh-CN" altLang="en-US" sz="1400" dirty="0">
              <a:solidFill>
                <a:schemeClr val="bg1"/>
              </a:solidFill>
              <a:latin typeface="Arial" panose="020B0604020202020204" pitchFamily="34" charset="0"/>
              <a:cs typeface="Arial" panose="020B0604020202020204" pitchFamily="34" charset="0"/>
            </a:endParaRPr>
          </a:p>
        </p:txBody>
      </p:sp>
      <p:cxnSp>
        <p:nvCxnSpPr>
          <p:cNvPr id="94" name="直接连接符 93"/>
          <p:cNvCxnSpPr/>
          <p:nvPr/>
        </p:nvCxnSpPr>
        <p:spPr>
          <a:xfrm>
            <a:off x="4902952" y="3446650"/>
            <a:ext cx="5098967" cy="0"/>
          </a:xfrm>
          <a:prstGeom prst="line">
            <a:avLst/>
          </a:prstGeom>
          <a:ln w="22225">
            <a:solidFill>
              <a:schemeClr val="bg1">
                <a:alpha val="47000"/>
              </a:schemeClr>
            </a:solidFill>
          </a:ln>
        </p:spPr>
        <p:style>
          <a:lnRef idx="1">
            <a:schemeClr val="accent1"/>
          </a:lnRef>
          <a:fillRef idx="0">
            <a:schemeClr val="accent1"/>
          </a:fillRef>
          <a:effectRef idx="0">
            <a:schemeClr val="accent1"/>
          </a:effectRef>
          <a:fontRef idx="minor">
            <a:schemeClr val="tx1"/>
          </a:fontRef>
        </p:style>
      </p:cxnSp>
      <p:sp>
        <p:nvSpPr>
          <p:cNvPr id="96" name="圆角矩形 95"/>
          <p:cNvSpPr/>
          <p:nvPr/>
        </p:nvSpPr>
        <p:spPr>
          <a:xfrm>
            <a:off x="3979584" y="4869387"/>
            <a:ext cx="1320658" cy="360103"/>
          </a:xfrm>
          <a:prstGeom prst="roundRect">
            <a:avLst>
              <a:gd name="adj" fmla="val 50000"/>
            </a:avLst>
          </a:prstGeom>
          <a:solidFill>
            <a:srgbClr val="2A999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bg1"/>
                </a:solidFill>
              </a:rPr>
              <a:t>刘士琦</a:t>
            </a:r>
            <a:endParaRPr lang="zh-CN" altLang="en-US" sz="1400" dirty="0">
              <a:solidFill>
                <a:schemeClr val="bg1"/>
              </a:solidFill>
            </a:endParaRPr>
          </a:p>
        </p:txBody>
      </p:sp>
      <p:sp>
        <p:nvSpPr>
          <p:cNvPr id="97" name="圆角矩形 96"/>
          <p:cNvSpPr/>
          <p:nvPr/>
        </p:nvSpPr>
        <p:spPr>
          <a:xfrm>
            <a:off x="5435671" y="4869387"/>
            <a:ext cx="1320658" cy="360103"/>
          </a:xfrm>
          <a:prstGeom prst="roundRect">
            <a:avLst>
              <a:gd name="adj" fmla="val 50000"/>
            </a:avLst>
          </a:prstGeom>
          <a:solidFill>
            <a:srgbClr val="2A999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bg1"/>
                </a:solidFill>
              </a:rPr>
              <a:t>石蓓蓓</a:t>
            </a:r>
            <a:endParaRPr lang="zh-CN" altLang="en-US" sz="1400" dirty="0">
              <a:solidFill>
                <a:schemeClr val="bg1"/>
              </a:solidFill>
            </a:endParaRPr>
          </a:p>
        </p:txBody>
      </p:sp>
      <p:sp>
        <p:nvSpPr>
          <p:cNvPr id="98" name="圆角矩形 97"/>
          <p:cNvSpPr/>
          <p:nvPr/>
        </p:nvSpPr>
        <p:spPr>
          <a:xfrm>
            <a:off x="6886633" y="4845344"/>
            <a:ext cx="1320658" cy="360103"/>
          </a:xfrm>
          <a:prstGeom prst="roundRect">
            <a:avLst>
              <a:gd name="adj" fmla="val 50000"/>
            </a:avLst>
          </a:prstGeom>
          <a:solidFill>
            <a:srgbClr val="2A999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bg1"/>
                </a:solidFill>
              </a:rPr>
              <a:t>徐霖强</a:t>
            </a:r>
            <a:endParaRPr lang="zh-CN" altLang="en-US" sz="1400" dirty="0">
              <a:solidFill>
                <a:schemeClr val="bg1"/>
              </a:solidFill>
            </a:endParaRPr>
          </a:p>
        </p:txBody>
      </p:sp>
      <p:sp>
        <p:nvSpPr>
          <p:cNvPr id="16" name="圆角矩形 15"/>
          <p:cNvSpPr/>
          <p:nvPr/>
        </p:nvSpPr>
        <p:spPr>
          <a:xfrm>
            <a:off x="2528621" y="4845973"/>
            <a:ext cx="1320658" cy="360103"/>
          </a:xfrm>
          <a:prstGeom prst="roundRect">
            <a:avLst>
              <a:gd name="adj" fmla="val 50000"/>
            </a:avLst>
          </a:prstGeom>
          <a:solidFill>
            <a:srgbClr val="2A999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bg1"/>
                </a:solidFill>
              </a:rPr>
              <a:t>张志斌</a:t>
            </a:r>
            <a:endParaRPr lang="zh-CN" altLang="en-US" sz="1400" dirty="0">
              <a:solidFill>
                <a:schemeClr val="bg1"/>
              </a:solidFill>
            </a:endParaRPr>
          </a:p>
        </p:txBody>
      </p:sp>
      <p:sp>
        <p:nvSpPr>
          <p:cNvPr id="17" name="圆角矩形 16"/>
          <p:cNvSpPr/>
          <p:nvPr/>
        </p:nvSpPr>
        <p:spPr>
          <a:xfrm>
            <a:off x="8342720" y="4835601"/>
            <a:ext cx="1320658" cy="360103"/>
          </a:xfrm>
          <a:prstGeom prst="roundRect">
            <a:avLst>
              <a:gd name="adj" fmla="val 50000"/>
            </a:avLst>
          </a:prstGeom>
          <a:solidFill>
            <a:srgbClr val="2A999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schemeClr val="bg1"/>
                </a:solidFill>
              </a:rPr>
              <a:t>程旭</a:t>
            </a:r>
            <a:endParaRPr lang="zh-CN" altLang="en-US" sz="1400" dirty="0">
              <a:solidFill>
                <a:schemeClr val="bg1"/>
              </a:solidFill>
            </a:endParaRPr>
          </a:p>
        </p:txBody>
      </p:sp>
      <p:pic>
        <p:nvPicPr>
          <p:cNvPr id="18" name="图片 17"/>
          <p:cNvPicPr>
            <a:picLocks noChangeAspect="1"/>
          </p:cNvPicPr>
          <p:nvPr/>
        </p:nvPicPr>
        <p:blipFill>
          <a:blip r:embed="rId5">
            <a:clrChange>
              <a:clrFrom>
                <a:srgbClr val="000000">
                  <a:alpha val="0"/>
                </a:srgbClr>
              </a:clrFrom>
              <a:clrTo>
                <a:srgbClr val="000000">
                  <a:alpha val="0"/>
                </a:srgbClr>
              </a:clrTo>
            </a:clrChange>
            <a:alphaModFix/>
            <a:lum bright="70000" contrast="-70000"/>
            <a:extLst>
              <a:ext uri="{28A0092B-C50C-407E-A947-70E740481C1C}">
                <a14:useLocalDpi xmlns:a14="http://schemas.microsoft.com/office/drawing/2010/main" val="0"/>
              </a:ext>
            </a:extLst>
          </a:blip>
          <a:stretch>
            <a:fillRect/>
          </a:stretch>
        </p:blipFill>
        <p:spPr>
          <a:xfrm>
            <a:off x="8653201" y="14286"/>
            <a:ext cx="3538164" cy="1104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4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2000">
                                          <p:cBhvr additive="base">
                                            <p:cTn id="7" dur="1500" fill="hold"/>
                                            <p:tgtEl>
                                              <p:spTgt spid="2"/>
                                            </p:tgtEl>
                                            <p:attrNameLst>
                                              <p:attrName>ppt_x</p:attrName>
                                            </p:attrNameLst>
                                          </p:cBhvr>
                                          <p:tavLst>
                                            <p:tav tm="0">
                                              <p:val>
                                                <p:strVal val="0-#ppt_w/2"/>
                                              </p:val>
                                            </p:tav>
                                            <p:tav tm="100000">
                                              <p:val>
                                                <p:strVal val="#ppt_x"/>
                                              </p:val>
                                            </p:tav>
                                          </p:tavLst>
                                        </p:anim>
                                        <p:anim calcmode="lin" valueType="num" p14:bounceEnd="42000">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14:presetBounceEnd="42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42000">
                                          <p:cBhvr additive="base">
                                            <p:cTn id="11" dur="1500" fill="hold"/>
                                            <p:tgtEl>
                                              <p:spTgt spid="23"/>
                                            </p:tgtEl>
                                            <p:attrNameLst>
                                              <p:attrName>ppt_x</p:attrName>
                                            </p:attrNameLst>
                                          </p:cBhvr>
                                          <p:tavLst>
                                            <p:tav tm="0">
                                              <p:val>
                                                <p:strVal val="1+#ppt_w/2"/>
                                              </p:val>
                                            </p:tav>
                                            <p:tav tm="100000">
                                              <p:val>
                                                <p:strVal val="#ppt_x"/>
                                              </p:val>
                                            </p:tav>
                                          </p:tavLst>
                                        </p:anim>
                                        <p:anim calcmode="lin" valueType="num" p14:bounceEnd="42000">
                                          <p:cBhvr additive="base">
                                            <p:cTn id="12" dur="1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42000">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14:bounceEnd="42000">
                                          <p:cBhvr additive="base">
                                            <p:cTn id="15" dur="1500" fill="hold"/>
                                            <p:tgtEl>
                                              <p:spTgt spid="48"/>
                                            </p:tgtEl>
                                            <p:attrNameLst>
                                              <p:attrName>ppt_x</p:attrName>
                                            </p:attrNameLst>
                                          </p:cBhvr>
                                          <p:tavLst>
                                            <p:tav tm="0">
                                              <p:val>
                                                <p:strVal val="#ppt_x"/>
                                              </p:val>
                                            </p:tav>
                                            <p:tav tm="100000">
                                              <p:val>
                                                <p:strVal val="#ppt_x"/>
                                              </p:val>
                                            </p:tav>
                                          </p:tavLst>
                                        </p:anim>
                                        <p:anim calcmode="lin" valueType="num" p14:bounceEnd="42000">
                                          <p:cBhvr additive="base">
                                            <p:cTn id="16" dur="15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14:presetBounceEnd="42000">
                                      <p:stCondLst>
                                        <p:cond delay="1500"/>
                                      </p:stCondLst>
                                      <p:childTnLst>
                                        <p:set>
                                          <p:cBhvr>
                                            <p:cTn id="18" dur="1" fill="hold">
                                              <p:stCondLst>
                                                <p:cond delay="0"/>
                                              </p:stCondLst>
                                            </p:cTn>
                                            <p:tgtEl>
                                              <p:spTgt spid="52"/>
                                            </p:tgtEl>
                                            <p:attrNameLst>
                                              <p:attrName>style.visibility</p:attrName>
                                            </p:attrNameLst>
                                          </p:cBhvr>
                                          <p:to>
                                            <p:strVal val="visible"/>
                                          </p:to>
                                        </p:set>
                                        <p:anim calcmode="lin" valueType="num" p14:bounceEnd="42000">
                                          <p:cBhvr additive="base">
                                            <p:cTn id="19" dur="1000" fill="hold"/>
                                            <p:tgtEl>
                                              <p:spTgt spid="52"/>
                                            </p:tgtEl>
                                            <p:attrNameLst>
                                              <p:attrName>ppt_x</p:attrName>
                                            </p:attrNameLst>
                                          </p:cBhvr>
                                          <p:tavLst>
                                            <p:tav tm="0">
                                              <p:val>
                                                <p:strVal val="1+#ppt_w/2"/>
                                              </p:val>
                                            </p:tav>
                                            <p:tav tm="100000">
                                              <p:val>
                                                <p:strVal val="#ppt_x"/>
                                              </p:val>
                                            </p:tav>
                                          </p:tavLst>
                                        </p:anim>
                                        <p:anim calcmode="lin" valueType="num" p14:bounceEnd="42000">
                                          <p:cBhvr additive="base">
                                            <p:cTn id="20" dur="1000" fill="hold"/>
                                            <p:tgtEl>
                                              <p:spTgt spid="52"/>
                                            </p:tgtEl>
                                            <p:attrNameLst>
                                              <p:attrName>ppt_y</p:attrName>
                                            </p:attrNameLst>
                                          </p:cBhvr>
                                          <p:tavLst>
                                            <p:tav tm="0">
                                              <p:val>
                                                <p:strVal val="#ppt_y"/>
                                              </p:val>
                                            </p:tav>
                                            <p:tav tm="100000">
                                              <p:val>
                                                <p:strVal val="#ppt_y"/>
                                              </p:val>
                                            </p:tav>
                                          </p:tavLst>
                                        </p:anim>
                                      </p:childTnLst>
                                    </p:cTn>
                                  </p:par>
                                  <p:par>
                                    <p:cTn id="21" presetID="17" presetClass="entr" presetSubtype="1" fill="hold" grpId="0" nodeType="withEffect">
                                      <p:stCondLst>
                                        <p:cond delay="2500"/>
                                      </p:stCondLst>
                                      <p:childTnLst>
                                        <p:set>
                                          <p:cBhvr>
                                            <p:cTn id="22" dur="1" fill="hold">
                                              <p:stCondLst>
                                                <p:cond delay="0"/>
                                              </p:stCondLst>
                                            </p:cTn>
                                            <p:tgtEl>
                                              <p:spTgt spid="53"/>
                                            </p:tgtEl>
                                            <p:attrNameLst>
                                              <p:attrName>style.visibility</p:attrName>
                                            </p:attrNameLst>
                                          </p:cBhvr>
                                          <p:to>
                                            <p:strVal val="visible"/>
                                          </p:to>
                                        </p:set>
                                        <p:anim calcmode="lin" valueType="num">
                                          <p:cBhvr>
                                            <p:cTn id="23" dur="500" fill="hold"/>
                                            <p:tgtEl>
                                              <p:spTgt spid="53"/>
                                            </p:tgtEl>
                                            <p:attrNameLst>
                                              <p:attrName>ppt_x</p:attrName>
                                            </p:attrNameLst>
                                          </p:cBhvr>
                                          <p:tavLst>
                                            <p:tav tm="0">
                                              <p:val>
                                                <p:strVal val="#ppt_x"/>
                                              </p:val>
                                            </p:tav>
                                            <p:tav tm="100000">
                                              <p:val>
                                                <p:strVal val="#ppt_x"/>
                                              </p:val>
                                            </p:tav>
                                          </p:tavLst>
                                        </p:anim>
                                        <p:anim calcmode="lin" valueType="num">
                                          <p:cBhvr>
                                            <p:cTn id="24" dur="500" fill="hold"/>
                                            <p:tgtEl>
                                              <p:spTgt spid="53"/>
                                            </p:tgtEl>
                                            <p:attrNameLst>
                                              <p:attrName>ppt_y</p:attrName>
                                            </p:attrNameLst>
                                          </p:cBhvr>
                                          <p:tavLst>
                                            <p:tav tm="0">
                                              <p:val>
                                                <p:strVal val="#ppt_y-#ppt_h/2"/>
                                              </p:val>
                                            </p:tav>
                                            <p:tav tm="100000">
                                              <p:val>
                                                <p:strVal val="#ppt_y"/>
                                              </p:val>
                                            </p:tav>
                                          </p:tavLst>
                                        </p:anim>
                                        <p:anim calcmode="lin" valueType="num">
                                          <p:cBhvr>
                                            <p:cTn id="25" dur="500" fill="hold"/>
                                            <p:tgtEl>
                                              <p:spTgt spid="53"/>
                                            </p:tgtEl>
                                            <p:attrNameLst>
                                              <p:attrName>ppt_w</p:attrName>
                                            </p:attrNameLst>
                                          </p:cBhvr>
                                          <p:tavLst>
                                            <p:tav tm="0">
                                              <p:val>
                                                <p:strVal val="#ppt_w"/>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childTnLst>
                                    </p:cTn>
                                  </p:par>
                                  <p:par>
                                    <p:cTn id="27" presetID="41" presetClass="entr" presetSubtype="0" fill="hold" grpId="0" nodeType="withEffect">
                                      <p:stCondLst>
                                        <p:cond delay="3000"/>
                                      </p:stCondLst>
                                      <p:iterate type="lt">
                                        <p:tmPct val="10000"/>
                                      </p:iterate>
                                      <p:childTnLst>
                                        <p:set>
                                          <p:cBhvr>
                                            <p:cTn id="28" dur="1" fill="hold">
                                              <p:stCondLst>
                                                <p:cond delay="0"/>
                                              </p:stCondLst>
                                            </p:cTn>
                                            <p:tgtEl>
                                              <p:spTgt spid="55"/>
                                            </p:tgtEl>
                                            <p:attrNameLst>
                                              <p:attrName>style.visibility</p:attrName>
                                            </p:attrNameLst>
                                          </p:cBhvr>
                                          <p:to>
                                            <p:strVal val="visible"/>
                                          </p:to>
                                        </p:set>
                                        <p:anim calcmode="lin" valueType="num">
                                          <p:cBhvr>
                                            <p:cTn id="29" dur="5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55"/>
                                            </p:tgtEl>
                                            <p:attrNameLst>
                                              <p:attrName>ppt_y</p:attrName>
                                            </p:attrNameLst>
                                          </p:cBhvr>
                                          <p:tavLst>
                                            <p:tav tm="0">
                                              <p:val>
                                                <p:strVal val="#ppt_y"/>
                                              </p:val>
                                            </p:tav>
                                            <p:tav tm="100000">
                                              <p:val>
                                                <p:strVal val="#ppt_y"/>
                                              </p:val>
                                            </p:tav>
                                          </p:tavLst>
                                        </p:anim>
                                        <p:anim calcmode="lin" valueType="num">
                                          <p:cBhvr>
                                            <p:cTn id="31" dur="5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55"/>
                                            </p:tgtEl>
                                          </p:cBhvr>
                                        </p:animEffect>
                                      </p:childTnLst>
                                    </p:cTn>
                                  </p:par>
                                  <p:par>
                                    <p:cTn id="34" presetID="53" presetClass="entr" presetSubtype="16" fill="hold" grpId="0" nodeType="withEffect">
                                      <p:stCondLst>
                                        <p:cond delay="3900"/>
                                      </p:stCondLst>
                                      <p:iterate type="lt">
                                        <p:tmPct val="10000"/>
                                      </p:iterate>
                                      <p:childTnLst>
                                        <p:set>
                                          <p:cBhvr>
                                            <p:cTn id="35" dur="1" fill="hold">
                                              <p:stCondLst>
                                                <p:cond delay="0"/>
                                              </p:stCondLst>
                                            </p:cTn>
                                            <p:tgtEl>
                                              <p:spTgt spid="56"/>
                                            </p:tgtEl>
                                            <p:attrNameLst>
                                              <p:attrName>style.visibility</p:attrName>
                                            </p:attrNameLst>
                                          </p:cBhvr>
                                          <p:to>
                                            <p:strVal val="visible"/>
                                          </p:to>
                                        </p:set>
                                        <p:anim calcmode="lin" valueType="num">
                                          <p:cBhvr>
                                            <p:cTn id="36" dur="250" fill="hold"/>
                                            <p:tgtEl>
                                              <p:spTgt spid="56"/>
                                            </p:tgtEl>
                                            <p:attrNameLst>
                                              <p:attrName>ppt_w</p:attrName>
                                            </p:attrNameLst>
                                          </p:cBhvr>
                                          <p:tavLst>
                                            <p:tav tm="0">
                                              <p:val>
                                                <p:fltVal val="0"/>
                                              </p:val>
                                            </p:tav>
                                            <p:tav tm="100000">
                                              <p:val>
                                                <p:strVal val="#ppt_w"/>
                                              </p:val>
                                            </p:tav>
                                          </p:tavLst>
                                        </p:anim>
                                        <p:anim calcmode="lin" valueType="num">
                                          <p:cBhvr>
                                            <p:cTn id="37" dur="250" fill="hold"/>
                                            <p:tgtEl>
                                              <p:spTgt spid="56"/>
                                            </p:tgtEl>
                                            <p:attrNameLst>
                                              <p:attrName>ppt_h</p:attrName>
                                            </p:attrNameLst>
                                          </p:cBhvr>
                                          <p:tavLst>
                                            <p:tav tm="0">
                                              <p:val>
                                                <p:fltVal val="0"/>
                                              </p:val>
                                            </p:tav>
                                            <p:tav tm="100000">
                                              <p:val>
                                                <p:strVal val="#ppt_h"/>
                                              </p:val>
                                            </p:tav>
                                          </p:tavLst>
                                        </p:anim>
                                        <p:animEffect transition="in" filter="fade">
                                          <p:cBhvr>
                                            <p:cTn id="38" dur="250"/>
                                            <p:tgtEl>
                                              <p:spTgt spid="56"/>
                                            </p:tgtEl>
                                          </p:cBhvr>
                                        </p:animEffect>
                                      </p:childTnLst>
                                    </p:cTn>
                                  </p:par>
                                  <p:par>
                                    <p:cTn id="39" presetID="10" presetClass="entr" presetSubtype="0" fill="hold" nodeType="withEffect">
                                      <p:stCondLst>
                                        <p:cond delay="4750"/>
                                      </p:stCondLst>
                                      <p:childTnLst>
                                        <p:set>
                                          <p:cBhvr>
                                            <p:cTn id="40" dur="1" fill="hold">
                                              <p:stCondLst>
                                                <p:cond delay="0"/>
                                              </p:stCondLst>
                                            </p:cTn>
                                            <p:tgtEl>
                                              <p:spTgt spid="94"/>
                                            </p:tgtEl>
                                            <p:attrNameLst>
                                              <p:attrName>style.visibility</p:attrName>
                                            </p:attrNameLst>
                                          </p:cBhvr>
                                          <p:to>
                                            <p:strVal val="visible"/>
                                          </p:to>
                                        </p:set>
                                        <p:animEffect transition="in" filter="fade">
                                          <p:cBhvr>
                                            <p:cTn id="41" dur="250"/>
                                            <p:tgtEl>
                                              <p:spTgt spid="94"/>
                                            </p:tgtEl>
                                          </p:cBhvr>
                                        </p:animEffect>
                                      </p:childTnLst>
                                    </p:cTn>
                                  </p:par>
                                  <p:par>
                                    <p:cTn id="42" presetID="22" presetClass="entr" presetSubtype="8" fill="hold" grpId="0" nodeType="withEffect">
                                      <p:stCondLst>
                                        <p:cond delay="5000"/>
                                      </p:stCondLst>
                                      <p:childTnLst>
                                        <p:set>
                                          <p:cBhvr>
                                            <p:cTn id="43" dur="1" fill="hold">
                                              <p:stCondLst>
                                                <p:cond delay="0"/>
                                              </p:stCondLst>
                                            </p:cTn>
                                            <p:tgtEl>
                                              <p:spTgt spid="54"/>
                                            </p:tgtEl>
                                            <p:attrNameLst>
                                              <p:attrName>style.visibility</p:attrName>
                                            </p:attrNameLst>
                                          </p:cBhvr>
                                          <p:to>
                                            <p:strVal val="visible"/>
                                          </p:to>
                                        </p:set>
                                        <p:animEffect transition="in" filter="wipe(left)">
                                          <p:cBhvr>
                                            <p:cTn id="44" dur="1000"/>
                                            <p:tgtEl>
                                              <p:spTgt spid="54"/>
                                            </p:tgtEl>
                                          </p:cBhvr>
                                        </p:animEffect>
                                      </p:childTnLst>
                                    </p:cTn>
                                  </p:par>
                                  <p:par>
                                    <p:cTn id="45" presetID="50" presetClass="entr" presetSubtype="0" decel="100000" fill="hold" grpId="0" nodeType="withEffect">
                                      <p:stCondLst>
                                        <p:cond delay="6250"/>
                                      </p:stCondLst>
                                      <p:childTnLst>
                                        <p:set>
                                          <p:cBhvr>
                                            <p:cTn id="46" dur="1" fill="hold">
                                              <p:stCondLst>
                                                <p:cond delay="0"/>
                                              </p:stCondLst>
                                            </p:cTn>
                                            <p:tgtEl>
                                              <p:spTgt spid="96"/>
                                            </p:tgtEl>
                                            <p:attrNameLst>
                                              <p:attrName>style.visibility</p:attrName>
                                            </p:attrNameLst>
                                          </p:cBhvr>
                                          <p:to>
                                            <p:strVal val="visible"/>
                                          </p:to>
                                        </p:set>
                                        <p:anim calcmode="lin" valueType="num">
                                          <p:cBhvr>
                                            <p:cTn id="47" dur="1000" fill="hold"/>
                                            <p:tgtEl>
                                              <p:spTgt spid="96"/>
                                            </p:tgtEl>
                                            <p:attrNameLst>
                                              <p:attrName>ppt_w</p:attrName>
                                            </p:attrNameLst>
                                          </p:cBhvr>
                                          <p:tavLst>
                                            <p:tav tm="0">
                                              <p:val>
                                                <p:strVal val="#ppt_w+.3"/>
                                              </p:val>
                                            </p:tav>
                                            <p:tav tm="100000">
                                              <p:val>
                                                <p:strVal val="#ppt_w"/>
                                              </p:val>
                                            </p:tav>
                                          </p:tavLst>
                                        </p:anim>
                                        <p:anim calcmode="lin" valueType="num">
                                          <p:cBhvr>
                                            <p:cTn id="48" dur="1000" fill="hold"/>
                                            <p:tgtEl>
                                              <p:spTgt spid="96"/>
                                            </p:tgtEl>
                                            <p:attrNameLst>
                                              <p:attrName>ppt_h</p:attrName>
                                            </p:attrNameLst>
                                          </p:cBhvr>
                                          <p:tavLst>
                                            <p:tav tm="0">
                                              <p:val>
                                                <p:strVal val="#ppt_h"/>
                                              </p:val>
                                            </p:tav>
                                            <p:tav tm="100000">
                                              <p:val>
                                                <p:strVal val="#ppt_h"/>
                                              </p:val>
                                            </p:tav>
                                          </p:tavLst>
                                        </p:anim>
                                        <p:animEffect transition="in" filter="fade">
                                          <p:cBhvr>
                                            <p:cTn id="49" dur="1000"/>
                                            <p:tgtEl>
                                              <p:spTgt spid="96"/>
                                            </p:tgtEl>
                                          </p:cBhvr>
                                        </p:animEffect>
                                      </p:childTnLst>
                                    </p:cTn>
                                  </p:par>
                                  <p:par>
                                    <p:cTn id="50" presetID="50" presetClass="entr" presetSubtype="0" decel="100000" fill="hold" grpId="0" nodeType="withEffect">
                                      <p:stCondLst>
                                        <p:cond delay="6250"/>
                                      </p:stCondLst>
                                      <p:childTnLst>
                                        <p:set>
                                          <p:cBhvr>
                                            <p:cTn id="51" dur="1" fill="hold">
                                              <p:stCondLst>
                                                <p:cond delay="0"/>
                                              </p:stCondLst>
                                            </p:cTn>
                                            <p:tgtEl>
                                              <p:spTgt spid="97"/>
                                            </p:tgtEl>
                                            <p:attrNameLst>
                                              <p:attrName>style.visibility</p:attrName>
                                            </p:attrNameLst>
                                          </p:cBhvr>
                                          <p:to>
                                            <p:strVal val="visible"/>
                                          </p:to>
                                        </p:set>
                                        <p:anim calcmode="lin" valueType="num">
                                          <p:cBhvr>
                                            <p:cTn id="52" dur="1000" fill="hold"/>
                                            <p:tgtEl>
                                              <p:spTgt spid="97"/>
                                            </p:tgtEl>
                                            <p:attrNameLst>
                                              <p:attrName>ppt_w</p:attrName>
                                            </p:attrNameLst>
                                          </p:cBhvr>
                                          <p:tavLst>
                                            <p:tav tm="0">
                                              <p:val>
                                                <p:strVal val="#ppt_w+.3"/>
                                              </p:val>
                                            </p:tav>
                                            <p:tav tm="100000">
                                              <p:val>
                                                <p:strVal val="#ppt_w"/>
                                              </p:val>
                                            </p:tav>
                                          </p:tavLst>
                                        </p:anim>
                                        <p:anim calcmode="lin" valueType="num">
                                          <p:cBhvr>
                                            <p:cTn id="53" dur="1000" fill="hold"/>
                                            <p:tgtEl>
                                              <p:spTgt spid="97"/>
                                            </p:tgtEl>
                                            <p:attrNameLst>
                                              <p:attrName>ppt_h</p:attrName>
                                            </p:attrNameLst>
                                          </p:cBhvr>
                                          <p:tavLst>
                                            <p:tav tm="0">
                                              <p:val>
                                                <p:strVal val="#ppt_h"/>
                                              </p:val>
                                            </p:tav>
                                            <p:tav tm="100000">
                                              <p:val>
                                                <p:strVal val="#ppt_h"/>
                                              </p:val>
                                            </p:tav>
                                          </p:tavLst>
                                        </p:anim>
                                        <p:animEffect transition="in" filter="fade">
                                          <p:cBhvr>
                                            <p:cTn id="54" dur="1000"/>
                                            <p:tgtEl>
                                              <p:spTgt spid="97"/>
                                            </p:tgtEl>
                                          </p:cBhvr>
                                        </p:animEffect>
                                      </p:childTnLst>
                                    </p:cTn>
                                  </p:par>
                                  <p:par>
                                    <p:cTn id="55" presetID="50" presetClass="entr" presetSubtype="0" decel="100000" fill="hold" grpId="0" nodeType="withEffect">
                                      <p:stCondLst>
                                        <p:cond delay="6250"/>
                                      </p:stCondLst>
                                      <p:childTnLst>
                                        <p:set>
                                          <p:cBhvr>
                                            <p:cTn id="56" dur="1" fill="hold">
                                              <p:stCondLst>
                                                <p:cond delay="0"/>
                                              </p:stCondLst>
                                            </p:cTn>
                                            <p:tgtEl>
                                              <p:spTgt spid="98"/>
                                            </p:tgtEl>
                                            <p:attrNameLst>
                                              <p:attrName>style.visibility</p:attrName>
                                            </p:attrNameLst>
                                          </p:cBhvr>
                                          <p:to>
                                            <p:strVal val="visible"/>
                                          </p:to>
                                        </p:set>
                                        <p:anim calcmode="lin" valueType="num">
                                          <p:cBhvr>
                                            <p:cTn id="57" dur="1000" fill="hold"/>
                                            <p:tgtEl>
                                              <p:spTgt spid="98"/>
                                            </p:tgtEl>
                                            <p:attrNameLst>
                                              <p:attrName>ppt_w</p:attrName>
                                            </p:attrNameLst>
                                          </p:cBhvr>
                                          <p:tavLst>
                                            <p:tav tm="0">
                                              <p:val>
                                                <p:strVal val="#ppt_w+.3"/>
                                              </p:val>
                                            </p:tav>
                                            <p:tav tm="100000">
                                              <p:val>
                                                <p:strVal val="#ppt_w"/>
                                              </p:val>
                                            </p:tav>
                                          </p:tavLst>
                                        </p:anim>
                                        <p:anim calcmode="lin" valueType="num">
                                          <p:cBhvr>
                                            <p:cTn id="58" dur="1000" fill="hold"/>
                                            <p:tgtEl>
                                              <p:spTgt spid="98"/>
                                            </p:tgtEl>
                                            <p:attrNameLst>
                                              <p:attrName>ppt_h</p:attrName>
                                            </p:attrNameLst>
                                          </p:cBhvr>
                                          <p:tavLst>
                                            <p:tav tm="0">
                                              <p:val>
                                                <p:strVal val="#ppt_h"/>
                                              </p:val>
                                            </p:tav>
                                            <p:tav tm="100000">
                                              <p:val>
                                                <p:strVal val="#ppt_h"/>
                                              </p:val>
                                            </p:tav>
                                          </p:tavLst>
                                        </p:anim>
                                        <p:animEffect transition="in" filter="fade">
                                          <p:cBhvr>
                                            <p:cTn id="59" dur="1000"/>
                                            <p:tgtEl>
                                              <p:spTgt spid="98"/>
                                            </p:tgtEl>
                                          </p:cBhvr>
                                        </p:animEffect>
                                      </p:childTnLst>
                                    </p:cTn>
                                  </p:par>
                                  <p:par>
                                    <p:cTn id="60" presetID="50" presetClass="entr" presetSubtype="0" decel="100000" fill="hold" grpId="0" nodeType="withEffect">
                                      <p:stCondLst>
                                        <p:cond delay="6250"/>
                                      </p:stCondLst>
                                      <p:childTnLst>
                                        <p:set>
                                          <p:cBhvr>
                                            <p:cTn id="61" dur="1" fill="hold">
                                              <p:stCondLst>
                                                <p:cond delay="0"/>
                                              </p:stCondLst>
                                            </p:cTn>
                                            <p:tgtEl>
                                              <p:spTgt spid="16"/>
                                            </p:tgtEl>
                                            <p:attrNameLst>
                                              <p:attrName>style.visibility</p:attrName>
                                            </p:attrNameLst>
                                          </p:cBhvr>
                                          <p:to>
                                            <p:strVal val="visible"/>
                                          </p:to>
                                        </p:set>
                                        <p:anim calcmode="lin" valueType="num">
                                          <p:cBhvr>
                                            <p:cTn id="62" dur="1000" fill="hold"/>
                                            <p:tgtEl>
                                              <p:spTgt spid="16"/>
                                            </p:tgtEl>
                                            <p:attrNameLst>
                                              <p:attrName>ppt_w</p:attrName>
                                            </p:attrNameLst>
                                          </p:cBhvr>
                                          <p:tavLst>
                                            <p:tav tm="0">
                                              <p:val>
                                                <p:strVal val="#ppt_w+.3"/>
                                              </p:val>
                                            </p:tav>
                                            <p:tav tm="100000">
                                              <p:val>
                                                <p:strVal val="#ppt_w"/>
                                              </p:val>
                                            </p:tav>
                                          </p:tavLst>
                                        </p:anim>
                                        <p:anim calcmode="lin" valueType="num">
                                          <p:cBhvr>
                                            <p:cTn id="63" dur="1000" fill="hold"/>
                                            <p:tgtEl>
                                              <p:spTgt spid="16"/>
                                            </p:tgtEl>
                                            <p:attrNameLst>
                                              <p:attrName>ppt_h</p:attrName>
                                            </p:attrNameLst>
                                          </p:cBhvr>
                                          <p:tavLst>
                                            <p:tav tm="0">
                                              <p:val>
                                                <p:strVal val="#ppt_h"/>
                                              </p:val>
                                            </p:tav>
                                            <p:tav tm="100000">
                                              <p:val>
                                                <p:strVal val="#ppt_h"/>
                                              </p:val>
                                            </p:tav>
                                          </p:tavLst>
                                        </p:anim>
                                        <p:animEffect transition="in" filter="fade">
                                          <p:cBhvr>
                                            <p:cTn id="64" dur="1000"/>
                                            <p:tgtEl>
                                              <p:spTgt spid="16"/>
                                            </p:tgtEl>
                                          </p:cBhvr>
                                        </p:animEffect>
                                      </p:childTnLst>
                                    </p:cTn>
                                  </p:par>
                                  <p:par>
                                    <p:cTn id="65" presetID="50" presetClass="entr" presetSubtype="0" decel="100000" fill="hold" grpId="0" nodeType="withEffect">
                                      <p:stCondLst>
                                        <p:cond delay="625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strVal val="#ppt_w+.3"/>
                                              </p:val>
                                            </p:tav>
                                            <p:tav tm="100000">
                                              <p:val>
                                                <p:strVal val="#ppt_w"/>
                                              </p:val>
                                            </p:tav>
                                          </p:tavLst>
                                        </p:anim>
                                        <p:anim calcmode="lin" valueType="num">
                                          <p:cBhvr>
                                            <p:cTn id="68" dur="1000" fill="hold"/>
                                            <p:tgtEl>
                                              <p:spTgt spid="17"/>
                                            </p:tgtEl>
                                            <p:attrNameLst>
                                              <p:attrName>ppt_h</p:attrName>
                                            </p:attrNameLst>
                                          </p:cBhvr>
                                          <p:tavLst>
                                            <p:tav tm="0">
                                              <p:val>
                                                <p:strVal val="#ppt_h"/>
                                              </p:val>
                                            </p:tav>
                                            <p:tav tm="100000">
                                              <p:val>
                                                <p:strVal val="#ppt_h"/>
                                              </p:val>
                                            </p:tav>
                                          </p:tavLst>
                                        </p:anim>
                                        <p:animEffect transition="in" filter="fade">
                                          <p:cBhvr>
                                            <p:cTn id="6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p:bldP spid="55" grpId="0"/>
          <p:bldP spid="56" grpId="0"/>
          <p:bldP spid="96" grpId="0" bldLvl="0" animBg="1"/>
          <p:bldP spid="97" grpId="0" animBg="1"/>
          <p:bldP spid="98" grpId="0" animBg="1"/>
          <p:bldP spid="16" grpId="0" bldLvl="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500" fill="hold"/>
                                            <p:tgtEl>
                                              <p:spTgt spid="23"/>
                                            </p:tgtEl>
                                            <p:attrNameLst>
                                              <p:attrName>ppt_x</p:attrName>
                                            </p:attrNameLst>
                                          </p:cBhvr>
                                          <p:tavLst>
                                            <p:tav tm="0">
                                              <p:val>
                                                <p:strVal val="1+#ppt_w/2"/>
                                              </p:val>
                                            </p:tav>
                                            <p:tav tm="100000">
                                              <p:val>
                                                <p:strVal val="#ppt_x"/>
                                              </p:val>
                                            </p:tav>
                                          </p:tavLst>
                                        </p:anim>
                                        <p:anim calcmode="lin" valueType="num">
                                          <p:cBhvr additive="base">
                                            <p:cTn id="12" dur="1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500" fill="hold"/>
                                            <p:tgtEl>
                                              <p:spTgt spid="48"/>
                                            </p:tgtEl>
                                            <p:attrNameLst>
                                              <p:attrName>ppt_x</p:attrName>
                                            </p:attrNameLst>
                                          </p:cBhvr>
                                          <p:tavLst>
                                            <p:tav tm="0">
                                              <p:val>
                                                <p:strVal val="#ppt_x"/>
                                              </p:val>
                                            </p:tav>
                                            <p:tav tm="100000">
                                              <p:val>
                                                <p:strVal val="#ppt_x"/>
                                              </p:val>
                                            </p:tav>
                                          </p:tavLst>
                                        </p:anim>
                                        <p:anim calcmode="lin" valueType="num">
                                          <p:cBhvr additive="base">
                                            <p:cTn id="16" dur="15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150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1000" fill="hold"/>
                                            <p:tgtEl>
                                              <p:spTgt spid="52"/>
                                            </p:tgtEl>
                                            <p:attrNameLst>
                                              <p:attrName>ppt_x</p:attrName>
                                            </p:attrNameLst>
                                          </p:cBhvr>
                                          <p:tavLst>
                                            <p:tav tm="0">
                                              <p:val>
                                                <p:strVal val="1+#ppt_w/2"/>
                                              </p:val>
                                            </p:tav>
                                            <p:tav tm="100000">
                                              <p:val>
                                                <p:strVal val="#ppt_x"/>
                                              </p:val>
                                            </p:tav>
                                          </p:tavLst>
                                        </p:anim>
                                        <p:anim calcmode="lin" valueType="num">
                                          <p:cBhvr additive="base">
                                            <p:cTn id="20" dur="1000" fill="hold"/>
                                            <p:tgtEl>
                                              <p:spTgt spid="52"/>
                                            </p:tgtEl>
                                            <p:attrNameLst>
                                              <p:attrName>ppt_y</p:attrName>
                                            </p:attrNameLst>
                                          </p:cBhvr>
                                          <p:tavLst>
                                            <p:tav tm="0">
                                              <p:val>
                                                <p:strVal val="#ppt_y"/>
                                              </p:val>
                                            </p:tav>
                                            <p:tav tm="100000">
                                              <p:val>
                                                <p:strVal val="#ppt_y"/>
                                              </p:val>
                                            </p:tav>
                                          </p:tavLst>
                                        </p:anim>
                                      </p:childTnLst>
                                    </p:cTn>
                                  </p:par>
                                  <p:par>
                                    <p:cTn id="21" presetID="17" presetClass="entr" presetSubtype="1" fill="hold" grpId="0" nodeType="withEffect">
                                      <p:stCondLst>
                                        <p:cond delay="2500"/>
                                      </p:stCondLst>
                                      <p:childTnLst>
                                        <p:set>
                                          <p:cBhvr>
                                            <p:cTn id="22" dur="1" fill="hold">
                                              <p:stCondLst>
                                                <p:cond delay="0"/>
                                              </p:stCondLst>
                                            </p:cTn>
                                            <p:tgtEl>
                                              <p:spTgt spid="53"/>
                                            </p:tgtEl>
                                            <p:attrNameLst>
                                              <p:attrName>style.visibility</p:attrName>
                                            </p:attrNameLst>
                                          </p:cBhvr>
                                          <p:to>
                                            <p:strVal val="visible"/>
                                          </p:to>
                                        </p:set>
                                        <p:anim calcmode="lin" valueType="num">
                                          <p:cBhvr>
                                            <p:cTn id="23" dur="500" fill="hold"/>
                                            <p:tgtEl>
                                              <p:spTgt spid="53"/>
                                            </p:tgtEl>
                                            <p:attrNameLst>
                                              <p:attrName>ppt_x</p:attrName>
                                            </p:attrNameLst>
                                          </p:cBhvr>
                                          <p:tavLst>
                                            <p:tav tm="0">
                                              <p:val>
                                                <p:strVal val="#ppt_x"/>
                                              </p:val>
                                            </p:tav>
                                            <p:tav tm="100000">
                                              <p:val>
                                                <p:strVal val="#ppt_x"/>
                                              </p:val>
                                            </p:tav>
                                          </p:tavLst>
                                        </p:anim>
                                        <p:anim calcmode="lin" valueType="num">
                                          <p:cBhvr>
                                            <p:cTn id="24" dur="500" fill="hold"/>
                                            <p:tgtEl>
                                              <p:spTgt spid="53"/>
                                            </p:tgtEl>
                                            <p:attrNameLst>
                                              <p:attrName>ppt_y</p:attrName>
                                            </p:attrNameLst>
                                          </p:cBhvr>
                                          <p:tavLst>
                                            <p:tav tm="0">
                                              <p:val>
                                                <p:strVal val="#ppt_y-#ppt_h/2"/>
                                              </p:val>
                                            </p:tav>
                                            <p:tav tm="100000">
                                              <p:val>
                                                <p:strVal val="#ppt_y"/>
                                              </p:val>
                                            </p:tav>
                                          </p:tavLst>
                                        </p:anim>
                                        <p:anim calcmode="lin" valueType="num">
                                          <p:cBhvr>
                                            <p:cTn id="25" dur="500" fill="hold"/>
                                            <p:tgtEl>
                                              <p:spTgt spid="53"/>
                                            </p:tgtEl>
                                            <p:attrNameLst>
                                              <p:attrName>ppt_w</p:attrName>
                                            </p:attrNameLst>
                                          </p:cBhvr>
                                          <p:tavLst>
                                            <p:tav tm="0">
                                              <p:val>
                                                <p:strVal val="#ppt_w"/>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childTnLst>
                                    </p:cTn>
                                  </p:par>
                                  <p:par>
                                    <p:cTn id="27" presetID="41" presetClass="entr" presetSubtype="0" fill="hold" grpId="0" nodeType="withEffect">
                                      <p:stCondLst>
                                        <p:cond delay="3000"/>
                                      </p:stCondLst>
                                      <p:iterate type="lt">
                                        <p:tmPct val="10000"/>
                                      </p:iterate>
                                      <p:childTnLst>
                                        <p:set>
                                          <p:cBhvr>
                                            <p:cTn id="28" dur="1" fill="hold">
                                              <p:stCondLst>
                                                <p:cond delay="0"/>
                                              </p:stCondLst>
                                            </p:cTn>
                                            <p:tgtEl>
                                              <p:spTgt spid="55"/>
                                            </p:tgtEl>
                                            <p:attrNameLst>
                                              <p:attrName>style.visibility</p:attrName>
                                            </p:attrNameLst>
                                          </p:cBhvr>
                                          <p:to>
                                            <p:strVal val="visible"/>
                                          </p:to>
                                        </p:set>
                                        <p:anim calcmode="lin" valueType="num">
                                          <p:cBhvr>
                                            <p:cTn id="29" dur="5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55"/>
                                            </p:tgtEl>
                                            <p:attrNameLst>
                                              <p:attrName>ppt_y</p:attrName>
                                            </p:attrNameLst>
                                          </p:cBhvr>
                                          <p:tavLst>
                                            <p:tav tm="0">
                                              <p:val>
                                                <p:strVal val="#ppt_y"/>
                                              </p:val>
                                            </p:tav>
                                            <p:tav tm="100000">
                                              <p:val>
                                                <p:strVal val="#ppt_y"/>
                                              </p:val>
                                            </p:tav>
                                          </p:tavLst>
                                        </p:anim>
                                        <p:anim calcmode="lin" valueType="num">
                                          <p:cBhvr>
                                            <p:cTn id="31" dur="5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55"/>
                                            </p:tgtEl>
                                          </p:cBhvr>
                                        </p:animEffect>
                                      </p:childTnLst>
                                    </p:cTn>
                                  </p:par>
                                  <p:par>
                                    <p:cTn id="34" presetID="53" presetClass="entr" presetSubtype="16" fill="hold" grpId="0" nodeType="withEffect">
                                      <p:stCondLst>
                                        <p:cond delay="3900"/>
                                      </p:stCondLst>
                                      <p:iterate type="lt">
                                        <p:tmPct val="10000"/>
                                      </p:iterate>
                                      <p:childTnLst>
                                        <p:set>
                                          <p:cBhvr>
                                            <p:cTn id="35" dur="1" fill="hold">
                                              <p:stCondLst>
                                                <p:cond delay="0"/>
                                              </p:stCondLst>
                                            </p:cTn>
                                            <p:tgtEl>
                                              <p:spTgt spid="56"/>
                                            </p:tgtEl>
                                            <p:attrNameLst>
                                              <p:attrName>style.visibility</p:attrName>
                                            </p:attrNameLst>
                                          </p:cBhvr>
                                          <p:to>
                                            <p:strVal val="visible"/>
                                          </p:to>
                                        </p:set>
                                        <p:anim calcmode="lin" valueType="num">
                                          <p:cBhvr>
                                            <p:cTn id="36" dur="250" fill="hold"/>
                                            <p:tgtEl>
                                              <p:spTgt spid="56"/>
                                            </p:tgtEl>
                                            <p:attrNameLst>
                                              <p:attrName>ppt_w</p:attrName>
                                            </p:attrNameLst>
                                          </p:cBhvr>
                                          <p:tavLst>
                                            <p:tav tm="0">
                                              <p:val>
                                                <p:fltVal val="0"/>
                                              </p:val>
                                            </p:tav>
                                            <p:tav tm="100000">
                                              <p:val>
                                                <p:strVal val="#ppt_w"/>
                                              </p:val>
                                            </p:tav>
                                          </p:tavLst>
                                        </p:anim>
                                        <p:anim calcmode="lin" valueType="num">
                                          <p:cBhvr>
                                            <p:cTn id="37" dur="250" fill="hold"/>
                                            <p:tgtEl>
                                              <p:spTgt spid="56"/>
                                            </p:tgtEl>
                                            <p:attrNameLst>
                                              <p:attrName>ppt_h</p:attrName>
                                            </p:attrNameLst>
                                          </p:cBhvr>
                                          <p:tavLst>
                                            <p:tav tm="0">
                                              <p:val>
                                                <p:fltVal val="0"/>
                                              </p:val>
                                            </p:tav>
                                            <p:tav tm="100000">
                                              <p:val>
                                                <p:strVal val="#ppt_h"/>
                                              </p:val>
                                            </p:tav>
                                          </p:tavLst>
                                        </p:anim>
                                        <p:animEffect transition="in" filter="fade">
                                          <p:cBhvr>
                                            <p:cTn id="38" dur="250"/>
                                            <p:tgtEl>
                                              <p:spTgt spid="56"/>
                                            </p:tgtEl>
                                          </p:cBhvr>
                                        </p:animEffect>
                                      </p:childTnLst>
                                    </p:cTn>
                                  </p:par>
                                  <p:par>
                                    <p:cTn id="39" presetID="10" presetClass="entr" presetSubtype="0" fill="hold" nodeType="withEffect">
                                      <p:stCondLst>
                                        <p:cond delay="4750"/>
                                      </p:stCondLst>
                                      <p:childTnLst>
                                        <p:set>
                                          <p:cBhvr>
                                            <p:cTn id="40" dur="1" fill="hold">
                                              <p:stCondLst>
                                                <p:cond delay="0"/>
                                              </p:stCondLst>
                                            </p:cTn>
                                            <p:tgtEl>
                                              <p:spTgt spid="94"/>
                                            </p:tgtEl>
                                            <p:attrNameLst>
                                              <p:attrName>style.visibility</p:attrName>
                                            </p:attrNameLst>
                                          </p:cBhvr>
                                          <p:to>
                                            <p:strVal val="visible"/>
                                          </p:to>
                                        </p:set>
                                        <p:animEffect transition="in" filter="fade">
                                          <p:cBhvr>
                                            <p:cTn id="41" dur="250"/>
                                            <p:tgtEl>
                                              <p:spTgt spid="94"/>
                                            </p:tgtEl>
                                          </p:cBhvr>
                                        </p:animEffect>
                                      </p:childTnLst>
                                    </p:cTn>
                                  </p:par>
                                  <p:par>
                                    <p:cTn id="42" presetID="22" presetClass="entr" presetSubtype="8" fill="hold" grpId="0" nodeType="withEffect">
                                      <p:stCondLst>
                                        <p:cond delay="5000"/>
                                      </p:stCondLst>
                                      <p:childTnLst>
                                        <p:set>
                                          <p:cBhvr>
                                            <p:cTn id="43" dur="1" fill="hold">
                                              <p:stCondLst>
                                                <p:cond delay="0"/>
                                              </p:stCondLst>
                                            </p:cTn>
                                            <p:tgtEl>
                                              <p:spTgt spid="54"/>
                                            </p:tgtEl>
                                            <p:attrNameLst>
                                              <p:attrName>style.visibility</p:attrName>
                                            </p:attrNameLst>
                                          </p:cBhvr>
                                          <p:to>
                                            <p:strVal val="visible"/>
                                          </p:to>
                                        </p:set>
                                        <p:animEffect transition="in" filter="wipe(left)">
                                          <p:cBhvr>
                                            <p:cTn id="44" dur="1000"/>
                                            <p:tgtEl>
                                              <p:spTgt spid="54"/>
                                            </p:tgtEl>
                                          </p:cBhvr>
                                        </p:animEffect>
                                      </p:childTnLst>
                                    </p:cTn>
                                  </p:par>
                                  <p:par>
                                    <p:cTn id="45" presetID="50" presetClass="entr" presetSubtype="0" decel="100000" fill="hold" grpId="0" nodeType="withEffect">
                                      <p:stCondLst>
                                        <p:cond delay="6250"/>
                                      </p:stCondLst>
                                      <p:childTnLst>
                                        <p:set>
                                          <p:cBhvr>
                                            <p:cTn id="46" dur="1" fill="hold">
                                              <p:stCondLst>
                                                <p:cond delay="0"/>
                                              </p:stCondLst>
                                            </p:cTn>
                                            <p:tgtEl>
                                              <p:spTgt spid="96"/>
                                            </p:tgtEl>
                                            <p:attrNameLst>
                                              <p:attrName>style.visibility</p:attrName>
                                            </p:attrNameLst>
                                          </p:cBhvr>
                                          <p:to>
                                            <p:strVal val="visible"/>
                                          </p:to>
                                        </p:set>
                                        <p:anim calcmode="lin" valueType="num">
                                          <p:cBhvr>
                                            <p:cTn id="47" dur="1000" fill="hold"/>
                                            <p:tgtEl>
                                              <p:spTgt spid="96"/>
                                            </p:tgtEl>
                                            <p:attrNameLst>
                                              <p:attrName>ppt_w</p:attrName>
                                            </p:attrNameLst>
                                          </p:cBhvr>
                                          <p:tavLst>
                                            <p:tav tm="0">
                                              <p:val>
                                                <p:strVal val="#ppt_w+.3"/>
                                              </p:val>
                                            </p:tav>
                                            <p:tav tm="100000">
                                              <p:val>
                                                <p:strVal val="#ppt_w"/>
                                              </p:val>
                                            </p:tav>
                                          </p:tavLst>
                                        </p:anim>
                                        <p:anim calcmode="lin" valueType="num">
                                          <p:cBhvr>
                                            <p:cTn id="48" dur="1000" fill="hold"/>
                                            <p:tgtEl>
                                              <p:spTgt spid="96"/>
                                            </p:tgtEl>
                                            <p:attrNameLst>
                                              <p:attrName>ppt_h</p:attrName>
                                            </p:attrNameLst>
                                          </p:cBhvr>
                                          <p:tavLst>
                                            <p:tav tm="0">
                                              <p:val>
                                                <p:strVal val="#ppt_h"/>
                                              </p:val>
                                            </p:tav>
                                            <p:tav tm="100000">
                                              <p:val>
                                                <p:strVal val="#ppt_h"/>
                                              </p:val>
                                            </p:tav>
                                          </p:tavLst>
                                        </p:anim>
                                        <p:animEffect transition="in" filter="fade">
                                          <p:cBhvr>
                                            <p:cTn id="49" dur="1000"/>
                                            <p:tgtEl>
                                              <p:spTgt spid="96"/>
                                            </p:tgtEl>
                                          </p:cBhvr>
                                        </p:animEffect>
                                      </p:childTnLst>
                                    </p:cTn>
                                  </p:par>
                                  <p:par>
                                    <p:cTn id="50" presetID="50" presetClass="entr" presetSubtype="0" decel="100000" fill="hold" grpId="0" nodeType="withEffect">
                                      <p:stCondLst>
                                        <p:cond delay="6250"/>
                                      </p:stCondLst>
                                      <p:childTnLst>
                                        <p:set>
                                          <p:cBhvr>
                                            <p:cTn id="51" dur="1" fill="hold">
                                              <p:stCondLst>
                                                <p:cond delay="0"/>
                                              </p:stCondLst>
                                            </p:cTn>
                                            <p:tgtEl>
                                              <p:spTgt spid="97"/>
                                            </p:tgtEl>
                                            <p:attrNameLst>
                                              <p:attrName>style.visibility</p:attrName>
                                            </p:attrNameLst>
                                          </p:cBhvr>
                                          <p:to>
                                            <p:strVal val="visible"/>
                                          </p:to>
                                        </p:set>
                                        <p:anim calcmode="lin" valueType="num">
                                          <p:cBhvr>
                                            <p:cTn id="52" dur="1000" fill="hold"/>
                                            <p:tgtEl>
                                              <p:spTgt spid="97"/>
                                            </p:tgtEl>
                                            <p:attrNameLst>
                                              <p:attrName>ppt_w</p:attrName>
                                            </p:attrNameLst>
                                          </p:cBhvr>
                                          <p:tavLst>
                                            <p:tav tm="0">
                                              <p:val>
                                                <p:strVal val="#ppt_w+.3"/>
                                              </p:val>
                                            </p:tav>
                                            <p:tav tm="100000">
                                              <p:val>
                                                <p:strVal val="#ppt_w"/>
                                              </p:val>
                                            </p:tav>
                                          </p:tavLst>
                                        </p:anim>
                                        <p:anim calcmode="lin" valueType="num">
                                          <p:cBhvr>
                                            <p:cTn id="53" dur="1000" fill="hold"/>
                                            <p:tgtEl>
                                              <p:spTgt spid="97"/>
                                            </p:tgtEl>
                                            <p:attrNameLst>
                                              <p:attrName>ppt_h</p:attrName>
                                            </p:attrNameLst>
                                          </p:cBhvr>
                                          <p:tavLst>
                                            <p:tav tm="0">
                                              <p:val>
                                                <p:strVal val="#ppt_h"/>
                                              </p:val>
                                            </p:tav>
                                            <p:tav tm="100000">
                                              <p:val>
                                                <p:strVal val="#ppt_h"/>
                                              </p:val>
                                            </p:tav>
                                          </p:tavLst>
                                        </p:anim>
                                        <p:animEffect transition="in" filter="fade">
                                          <p:cBhvr>
                                            <p:cTn id="54" dur="1000"/>
                                            <p:tgtEl>
                                              <p:spTgt spid="97"/>
                                            </p:tgtEl>
                                          </p:cBhvr>
                                        </p:animEffect>
                                      </p:childTnLst>
                                    </p:cTn>
                                  </p:par>
                                  <p:par>
                                    <p:cTn id="55" presetID="50" presetClass="entr" presetSubtype="0" decel="100000" fill="hold" grpId="0" nodeType="withEffect">
                                      <p:stCondLst>
                                        <p:cond delay="6250"/>
                                      </p:stCondLst>
                                      <p:childTnLst>
                                        <p:set>
                                          <p:cBhvr>
                                            <p:cTn id="56" dur="1" fill="hold">
                                              <p:stCondLst>
                                                <p:cond delay="0"/>
                                              </p:stCondLst>
                                            </p:cTn>
                                            <p:tgtEl>
                                              <p:spTgt spid="98"/>
                                            </p:tgtEl>
                                            <p:attrNameLst>
                                              <p:attrName>style.visibility</p:attrName>
                                            </p:attrNameLst>
                                          </p:cBhvr>
                                          <p:to>
                                            <p:strVal val="visible"/>
                                          </p:to>
                                        </p:set>
                                        <p:anim calcmode="lin" valueType="num">
                                          <p:cBhvr>
                                            <p:cTn id="57" dur="1000" fill="hold"/>
                                            <p:tgtEl>
                                              <p:spTgt spid="98"/>
                                            </p:tgtEl>
                                            <p:attrNameLst>
                                              <p:attrName>ppt_w</p:attrName>
                                            </p:attrNameLst>
                                          </p:cBhvr>
                                          <p:tavLst>
                                            <p:tav tm="0">
                                              <p:val>
                                                <p:strVal val="#ppt_w+.3"/>
                                              </p:val>
                                            </p:tav>
                                            <p:tav tm="100000">
                                              <p:val>
                                                <p:strVal val="#ppt_w"/>
                                              </p:val>
                                            </p:tav>
                                          </p:tavLst>
                                        </p:anim>
                                        <p:anim calcmode="lin" valueType="num">
                                          <p:cBhvr>
                                            <p:cTn id="58" dur="1000" fill="hold"/>
                                            <p:tgtEl>
                                              <p:spTgt spid="98"/>
                                            </p:tgtEl>
                                            <p:attrNameLst>
                                              <p:attrName>ppt_h</p:attrName>
                                            </p:attrNameLst>
                                          </p:cBhvr>
                                          <p:tavLst>
                                            <p:tav tm="0">
                                              <p:val>
                                                <p:strVal val="#ppt_h"/>
                                              </p:val>
                                            </p:tav>
                                            <p:tav tm="100000">
                                              <p:val>
                                                <p:strVal val="#ppt_h"/>
                                              </p:val>
                                            </p:tav>
                                          </p:tavLst>
                                        </p:anim>
                                        <p:animEffect transition="in" filter="fade">
                                          <p:cBhvr>
                                            <p:cTn id="59" dur="1000"/>
                                            <p:tgtEl>
                                              <p:spTgt spid="98"/>
                                            </p:tgtEl>
                                          </p:cBhvr>
                                        </p:animEffect>
                                      </p:childTnLst>
                                    </p:cTn>
                                  </p:par>
                                  <p:par>
                                    <p:cTn id="60" presetID="50" presetClass="entr" presetSubtype="0" decel="100000" fill="hold" grpId="0" nodeType="withEffect">
                                      <p:stCondLst>
                                        <p:cond delay="6250"/>
                                      </p:stCondLst>
                                      <p:childTnLst>
                                        <p:set>
                                          <p:cBhvr>
                                            <p:cTn id="61" dur="1" fill="hold">
                                              <p:stCondLst>
                                                <p:cond delay="0"/>
                                              </p:stCondLst>
                                            </p:cTn>
                                            <p:tgtEl>
                                              <p:spTgt spid="16"/>
                                            </p:tgtEl>
                                            <p:attrNameLst>
                                              <p:attrName>style.visibility</p:attrName>
                                            </p:attrNameLst>
                                          </p:cBhvr>
                                          <p:to>
                                            <p:strVal val="visible"/>
                                          </p:to>
                                        </p:set>
                                        <p:anim calcmode="lin" valueType="num">
                                          <p:cBhvr>
                                            <p:cTn id="62" dur="1000" fill="hold"/>
                                            <p:tgtEl>
                                              <p:spTgt spid="16"/>
                                            </p:tgtEl>
                                            <p:attrNameLst>
                                              <p:attrName>ppt_w</p:attrName>
                                            </p:attrNameLst>
                                          </p:cBhvr>
                                          <p:tavLst>
                                            <p:tav tm="0">
                                              <p:val>
                                                <p:strVal val="#ppt_w+.3"/>
                                              </p:val>
                                            </p:tav>
                                            <p:tav tm="100000">
                                              <p:val>
                                                <p:strVal val="#ppt_w"/>
                                              </p:val>
                                            </p:tav>
                                          </p:tavLst>
                                        </p:anim>
                                        <p:anim calcmode="lin" valueType="num">
                                          <p:cBhvr>
                                            <p:cTn id="63" dur="1000" fill="hold"/>
                                            <p:tgtEl>
                                              <p:spTgt spid="16"/>
                                            </p:tgtEl>
                                            <p:attrNameLst>
                                              <p:attrName>ppt_h</p:attrName>
                                            </p:attrNameLst>
                                          </p:cBhvr>
                                          <p:tavLst>
                                            <p:tav tm="0">
                                              <p:val>
                                                <p:strVal val="#ppt_h"/>
                                              </p:val>
                                            </p:tav>
                                            <p:tav tm="100000">
                                              <p:val>
                                                <p:strVal val="#ppt_h"/>
                                              </p:val>
                                            </p:tav>
                                          </p:tavLst>
                                        </p:anim>
                                        <p:animEffect transition="in" filter="fade">
                                          <p:cBhvr>
                                            <p:cTn id="64" dur="1000"/>
                                            <p:tgtEl>
                                              <p:spTgt spid="16"/>
                                            </p:tgtEl>
                                          </p:cBhvr>
                                        </p:animEffect>
                                      </p:childTnLst>
                                    </p:cTn>
                                  </p:par>
                                  <p:par>
                                    <p:cTn id="65" presetID="50" presetClass="entr" presetSubtype="0" decel="100000" fill="hold" grpId="0" nodeType="withEffect">
                                      <p:stCondLst>
                                        <p:cond delay="625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strVal val="#ppt_w+.3"/>
                                              </p:val>
                                            </p:tav>
                                            <p:tav tm="100000">
                                              <p:val>
                                                <p:strVal val="#ppt_w"/>
                                              </p:val>
                                            </p:tav>
                                          </p:tavLst>
                                        </p:anim>
                                        <p:anim calcmode="lin" valueType="num">
                                          <p:cBhvr>
                                            <p:cTn id="68" dur="1000" fill="hold"/>
                                            <p:tgtEl>
                                              <p:spTgt spid="17"/>
                                            </p:tgtEl>
                                            <p:attrNameLst>
                                              <p:attrName>ppt_h</p:attrName>
                                            </p:attrNameLst>
                                          </p:cBhvr>
                                          <p:tavLst>
                                            <p:tav tm="0">
                                              <p:val>
                                                <p:strVal val="#ppt_h"/>
                                              </p:val>
                                            </p:tav>
                                            <p:tav tm="100000">
                                              <p:val>
                                                <p:strVal val="#ppt_h"/>
                                              </p:val>
                                            </p:tav>
                                          </p:tavLst>
                                        </p:anim>
                                        <p:animEffect transition="in" filter="fade">
                                          <p:cBhvr>
                                            <p:cTn id="6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p:bldP spid="55" grpId="0"/>
          <p:bldP spid="56" grpId="0"/>
          <p:bldP spid="96" grpId="0" bldLvl="0" animBg="1"/>
          <p:bldP spid="97" grpId="0" animBg="1"/>
          <p:bldP spid="98" grpId="0" animBg="1"/>
          <p:bldP spid="16" grpId="0" bldLvl="0" animBg="1"/>
          <p:bldP spid="17"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8"/>
          <p:cNvSpPr/>
          <p:nvPr/>
        </p:nvSpPr>
        <p:spPr>
          <a:xfrm>
            <a:off x="1514475" y="1351007"/>
            <a:ext cx="9163050" cy="4293355"/>
          </a:xfrm>
          <a:prstGeom prst="rect">
            <a:avLst/>
          </a:prstGeom>
          <a:grpFill/>
          <a:ln w="6350">
            <a:solidFill>
              <a:srgbClr val="364254"/>
            </a:solidFill>
            <a:round/>
          </a:ln>
        </p:spPr>
        <p:txBody>
          <a:bodyPr vert="horz" wrap="square" lIns="91440" tIns="45720" rIns="91440" bIns="45720" numCol="1" anchor="t" anchorCtr="0" compatLnSpc="1"/>
          <a:lstStyle/>
          <a:p>
            <a:pPr fontAlgn="base">
              <a:spcBef>
                <a:spcPct val="0"/>
              </a:spcBef>
              <a:spcAft>
                <a:spcPct val="0"/>
              </a:spcAft>
            </a:pPr>
            <a:endParaRPr kumimoji="1" lang="ko-KR" altLang="en-US" sz="1200">
              <a:solidFill>
                <a:schemeClr val="bg1">
                  <a:lumMod val="95000"/>
                </a:schemeClr>
              </a:solidFill>
            </a:endParaRPr>
          </a:p>
        </p:txBody>
      </p:sp>
      <p:sp>
        <p:nvSpPr>
          <p:cNvPr id="12" name="Rectangle 3"/>
          <p:cNvSpPr txBox="1">
            <a:spLocks noChangeArrowheads="1"/>
          </p:cNvSpPr>
          <p:nvPr/>
        </p:nvSpPr>
        <p:spPr bwMode="auto">
          <a:xfrm>
            <a:off x="2608209" y="2375274"/>
            <a:ext cx="2957711" cy="29597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endParaRPr lang="zh-CN" altLang="en-US" dirty="0"/>
          </a:p>
        </p:txBody>
      </p:sp>
      <p:sp>
        <p:nvSpPr>
          <p:cNvPr id="13" name="Rectangle 3"/>
          <p:cNvSpPr txBox="1">
            <a:spLocks noChangeArrowheads="1"/>
          </p:cNvSpPr>
          <p:nvPr/>
        </p:nvSpPr>
        <p:spPr bwMode="auto">
          <a:xfrm>
            <a:off x="4369326" y="4631006"/>
            <a:ext cx="3453347" cy="812530"/>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a:lnSpc>
                <a:spcPct val="150000"/>
              </a:lnSpc>
              <a:buFont typeface="Wingdings" panose="05000000000000000000" pitchFamily="2" charset="2"/>
              <a:buChar char="l"/>
            </a:pPr>
            <a:r>
              <a:rPr lang="zh-CN" altLang="en-US" sz="1600" b="1" dirty="0" smtClean="0">
                <a:solidFill>
                  <a:schemeClr val="bg1"/>
                </a:solidFill>
                <a:latin typeface="+mj-ea"/>
                <a:cs typeface="Meiryo" panose="020B0604030504040204" pitchFamily="34" charset="-128"/>
              </a:rPr>
              <a:t>单晶</a:t>
            </a:r>
            <a:r>
              <a:rPr lang="zh-CN" altLang="en-US" sz="1600" b="1" dirty="0">
                <a:solidFill>
                  <a:schemeClr val="bg1"/>
                </a:solidFill>
                <a:latin typeface="+mj-ea"/>
                <a:cs typeface="Meiryo" panose="020B0604030504040204" pitchFamily="34" charset="-128"/>
              </a:rPr>
              <a:t>质量高，石墨烯性能好</a:t>
            </a:r>
            <a:endParaRPr lang="en-US" altLang="zh-CN" sz="1600" b="1" dirty="0">
              <a:solidFill>
                <a:schemeClr val="bg1"/>
              </a:solidFill>
              <a:latin typeface="+mj-ea"/>
              <a:cs typeface="Meiryo" panose="020B0604030504040204" pitchFamily="34" charset="-128"/>
            </a:endParaRPr>
          </a:p>
          <a:p>
            <a:pPr>
              <a:lnSpc>
                <a:spcPct val="160000"/>
              </a:lnSpc>
              <a:buFont typeface="Wingdings" panose="05000000000000000000" pitchFamily="2" charset="2"/>
              <a:buChar char="l"/>
            </a:pPr>
            <a:r>
              <a:rPr lang="zh-CN" altLang="en-US" sz="1600" b="1" dirty="0">
                <a:solidFill>
                  <a:schemeClr val="bg1"/>
                </a:solidFill>
                <a:latin typeface="+mj-ea"/>
                <a:cs typeface="Meiryo" panose="020B0604030504040204" pitchFamily="34" charset="-128"/>
              </a:rPr>
              <a:t>单价高，单晶畴区小，不宜</a:t>
            </a:r>
            <a:r>
              <a:rPr lang="zh-CN" altLang="en-US" sz="1600" b="1" dirty="0" smtClean="0">
                <a:solidFill>
                  <a:schemeClr val="bg1"/>
                </a:solidFill>
                <a:latin typeface="+mj-ea"/>
                <a:cs typeface="Meiryo" panose="020B0604030504040204" pitchFamily="34" charset="-128"/>
              </a:rPr>
              <a:t>量产</a:t>
            </a:r>
            <a:endParaRPr lang="en-US" altLang="zh-CN" sz="1600" b="1" dirty="0">
              <a:solidFill>
                <a:schemeClr val="bg1"/>
              </a:solidFill>
              <a:latin typeface="+mj-ea"/>
              <a:cs typeface="Meiryo" panose="020B0604030504040204" pitchFamily="34" charset="-128"/>
            </a:endParaRPr>
          </a:p>
        </p:txBody>
      </p:sp>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 name="组 3"/>
          <p:cNvGrpSpPr/>
          <p:nvPr/>
        </p:nvGrpSpPr>
        <p:grpSpPr>
          <a:xfrm>
            <a:off x="2597716" y="1542901"/>
            <a:ext cx="6996566" cy="2255732"/>
            <a:chOff x="2062767" y="1173268"/>
            <a:chExt cx="7914332" cy="2736304"/>
          </a:xfrm>
        </p:grpSpPr>
        <p:pic>
          <p:nvPicPr>
            <p:cNvPr id="28" name="图片 27"/>
            <p:cNvPicPr>
              <a:picLocks noChangeAspect="1"/>
            </p:cNvPicPr>
            <p:nvPr/>
          </p:nvPicPr>
          <p:blipFill>
            <a:blip r:embed="rId3"/>
            <a:stretch>
              <a:fillRect/>
            </a:stretch>
          </p:blipFill>
          <p:spPr>
            <a:xfrm>
              <a:off x="6520715" y="1284207"/>
              <a:ext cx="3344027" cy="2514426"/>
            </a:xfrm>
            <a:prstGeom prst="rect">
              <a:avLst/>
            </a:prstGeom>
          </p:spPr>
        </p:pic>
        <p:sp>
          <p:nvSpPr>
            <p:cNvPr id="29" name="矩形 28"/>
            <p:cNvSpPr/>
            <p:nvPr/>
          </p:nvSpPr>
          <p:spPr>
            <a:xfrm>
              <a:off x="6376699" y="1173268"/>
              <a:ext cx="3600400" cy="27363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Picture 2" descr="http://cdn.iopscience.com/images/1402-4896/2012/T146/014006/Full/pscr400369fi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042" y="1455569"/>
              <a:ext cx="3371850" cy="2171701"/>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p:nvPr/>
          </p:nvSpPr>
          <p:spPr>
            <a:xfrm>
              <a:off x="2062767" y="1173268"/>
              <a:ext cx="3600400" cy="27363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Rectangle 3"/>
          <p:cNvSpPr txBox="1">
            <a:spLocks noChangeArrowheads="1"/>
          </p:cNvSpPr>
          <p:nvPr/>
        </p:nvSpPr>
        <p:spPr bwMode="auto">
          <a:xfrm>
            <a:off x="3320439" y="3990527"/>
            <a:ext cx="1726674" cy="246221"/>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r>
              <a:rPr lang="en-IE" altLang="zh-CN" sz="1600" b="1" smtClean="0">
                <a:solidFill>
                  <a:schemeClr val="bg1"/>
                </a:solidFill>
                <a:latin typeface="+mj-ea"/>
                <a:cs typeface="Meiryo" panose="020B0604030504040204" pitchFamily="34" charset="-128"/>
              </a:rPr>
              <a:t>3M</a:t>
            </a:r>
            <a:r>
              <a:rPr lang="zh-CN" altLang="en-US" sz="1600" b="1" dirty="0">
                <a:solidFill>
                  <a:schemeClr val="bg1"/>
                </a:solidFill>
                <a:latin typeface="+mj-ea"/>
                <a:cs typeface="Meiryo" panose="020B0604030504040204" pitchFamily="34" charset="-128"/>
              </a:rPr>
              <a:t>胶带剥离技术</a:t>
            </a:r>
            <a:endParaRPr lang="en-IE" altLang="zh-CN" sz="1600" b="1" dirty="0">
              <a:solidFill>
                <a:schemeClr val="bg1"/>
              </a:solidFill>
              <a:latin typeface="+mj-ea"/>
              <a:cs typeface="Meiryo" panose="020B0604030504040204" pitchFamily="34" charset="-128"/>
            </a:endParaRPr>
          </a:p>
        </p:txBody>
      </p:sp>
      <p:sp>
        <p:nvSpPr>
          <p:cNvPr id="38" name="Rectangle 3"/>
          <p:cNvSpPr txBox="1">
            <a:spLocks noChangeArrowheads="1"/>
          </p:cNvSpPr>
          <p:nvPr/>
        </p:nvSpPr>
        <p:spPr bwMode="auto">
          <a:xfrm>
            <a:off x="7153493" y="3978326"/>
            <a:ext cx="1956639" cy="246221"/>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algn="ctr"/>
            <a:r>
              <a:rPr lang="zh-CN" altLang="en-US" sz="1600" b="1" smtClean="0">
                <a:solidFill>
                  <a:schemeClr val="bg1"/>
                </a:solidFill>
                <a:latin typeface="+mj-ea"/>
                <a:cs typeface="Meiryo" panose="020B0604030504040204" pitchFamily="34" charset="-128"/>
              </a:rPr>
              <a:t>毫米</a:t>
            </a:r>
            <a:r>
              <a:rPr lang="zh-CN" altLang="en-US" sz="1600" b="1" dirty="0">
                <a:solidFill>
                  <a:schemeClr val="bg1"/>
                </a:solidFill>
                <a:latin typeface="+mj-ea"/>
                <a:cs typeface="Meiryo" panose="020B0604030504040204" pitchFamily="34" charset="-128"/>
              </a:rPr>
              <a:t>量级单层石墨烯</a:t>
            </a:r>
            <a:endParaRPr lang="en-IE" altLang="zh-CN" sz="1600" b="1" dirty="0">
              <a:solidFill>
                <a:schemeClr val="bg1"/>
              </a:solidFill>
              <a:latin typeface="+mj-ea"/>
              <a:cs typeface="Meiryo" panose="020B0604030504040204" pitchFamily="34" charset="-128"/>
            </a:endParaRPr>
          </a:p>
        </p:txBody>
      </p:sp>
    </p:spTree>
    <p:extLst>
      <p:ext uri="{BB962C8B-B14F-4D97-AF65-F5344CB8AC3E}">
        <p14:creationId xmlns:p14="http://schemas.microsoft.com/office/powerpoint/2010/main" val="18867887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p:cTn id="20" dur="500" fill="hold"/>
                                        <p:tgtEl>
                                          <p:spTgt spid="37"/>
                                        </p:tgtEl>
                                        <p:attrNameLst>
                                          <p:attrName>ppt_w</p:attrName>
                                        </p:attrNameLst>
                                      </p:cBhvr>
                                      <p:tavLst>
                                        <p:tav tm="0">
                                          <p:val>
                                            <p:fltVal val="0"/>
                                          </p:val>
                                        </p:tav>
                                        <p:tav tm="100000">
                                          <p:val>
                                            <p:strVal val="#ppt_w"/>
                                          </p:val>
                                        </p:tav>
                                      </p:tavLst>
                                    </p:anim>
                                    <p:anim calcmode="lin" valueType="num">
                                      <p:cBhvr>
                                        <p:cTn id="21" dur="500" fill="hold"/>
                                        <p:tgtEl>
                                          <p:spTgt spid="37"/>
                                        </p:tgtEl>
                                        <p:attrNameLst>
                                          <p:attrName>ppt_h</p:attrName>
                                        </p:attrNameLst>
                                      </p:cBhvr>
                                      <p:tavLst>
                                        <p:tav tm="0">
                                          <p:val>
                                            <p:fltVal val="0"/>
                                          </p:val>
                                        </p:tav>
                                        <p:tav tm="100000">
                                          <p:val>
                                            <p:strVal val="#ppt_h"/>
                                          </p:val>
                                        </p:tav>
                                      </p:tavLst>
                                    </p:anim>
                                    <p:animEffect transition="in" filter="fade">
                                      <p:cBhvr>
                                        <p:cTn id="22" dur="500"/>
                                        <p:tgtEl>
                                          <p:spTgt spid="3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500" fill="hold"/>
                                        <p:tgtEl>
                                          <p:spTgt spid="38"/>
                                        </p:tgtEl>
                                        <p:attrNameLst>
                                          <p:attrName>ppt_w</p:attrName>
                                        </p:attrNameLst>
                                      </p:cBhvr>
                                      <p:tavLst>
                                        <p:tav tm="0">
                                          <p:val>
                                            <p:fltVal val="0"/>
                                          </p:val>
                                        </p:tav>
                                        <p:tav tm="100000">
                                          <p:val>
                                            <p:strVal val="#ppt_w"/>
                                          </p:val>
                                        </p:tav>
                                      </p:tavLst>
                                    </p:anim>
                                    <p:anim calcmode="lin" valueType="num">
                                      <p:cBhvr>
                                        <p:cTn id="26" dur="500" fill="hold"/>
                                        <p:tgtEl>
                                          <p:spTgt spid="38"/>
                                        </p:tgtEl>
                                        <p:attrNameLst>
                                          <p:attrName>ppt_h</p:attrName>
                                        </p:attrNameLst>
                                      </p:cBhvr>
                                      <p:tavLst>
                                        <p:tav tm="0">
                                          <p:val>
                                            <p:fltVal val="0"/>
                                          </p:val>
                                        </p:tav>
                                        <p:tav tm="100000">
                                          <p:val>
                                            <p:strVal val="#ppt_h"/>
                                          </p:val>
                                        </p:tav>
                                      </p:tavLst>
                                    </p:anim>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8"/>
          <p:cNvSpPr/>
          <p:nvPr/>
        </p:nvSpPr>
        <p:spPr>
          <a:xfrm>
            <a:off x="1514475" y="1351007"/>
            <a:ext cx="9163050" cy="4293355"/>
          </a:xfrm>
          <a:prstGeom prst="rect">
            <a:avLst/>
          </a:prstGeom>
          <a:grpFill/>
          <a:ln w="6350">
            <a:solidFill>
              <a:srgbClr val="364254"/>
            </a:solidFill>
            <a:round/>
          </a:ln>
        </p:spPr>
        <p:txBody>
          <a:bodyPr vert="horz" wrap="square" lIns="91440" tIns="45720" rIns="91440" bIns="45720" numCol="1" anchor="t" anchorCtr="0" compatLnSpc="1"/>
          <a:lstStyle/>
          <a:p>
            <a:pPr fontAlgn="base">
              <a:spcBef>
                <a:spcPct val="0"/>
              </a:spcBef>
              <a:spcAft>
                <a:spcPct val="0"/>
              </a:spcAft>
            </a:pPr>
            <a:endParaRPr kumimoji="1" lang="ko-KR" altLang="en-US" sz="1200">
              <a:solidFill>
                <a:schemeClr val="bg1">
                  <a:lumMod val="95000"/>
                </a:schemeClr>
              </a:solidFill>
            </a:endParaRPr>
          </a:p>
        </p:txBody>
      </p:sp>
      <p:sp>
        <p:nvSpPr>
          <p:cNvPr id="12" name="Rectangle 3"/>
          <p:cNvSpPr txBox="1">
            <a:spLocks noChangeArrowheads="1"/>
          </p:cNvSpPr>
          <p:nvPr/>
        </p:nvSpPr>
        <p:spPr bwMode="auto">
          <a:xfrm>
            <a:off x="2608209" y="2375274"/>
            <a:ext cx="2957711" cy="29597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endParaRPr lang="zh-CN" altLang="en-US" dirty="0"/>
          </a:p>
        </p:txBody>
      </p:sp>
      <p:sp>
        <p:nvSpPr>
          <p:cNvPr id="13" name="Rectangle 3"/>
          <p:cNvSpPr txBox="1">
            <a:spLocks noChangeArrowheads="1"/>
          </p:cNvSpPr>
          <p:nvPr/>
        </p:nvSpPr>
        <p:spPr bwMode="auto">
          <a:xfrm>
            <a:off x="3855830" y="4674220"/>
            <a:ext cx="4480339" cy="787908"/>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a:lnSpc>
                <a:spcPct val="150000"/>
              </a:lnSpc>
              <a:buFont typeface="Wingdings" panose="05000000000000000000" pitchFamily="2" charset="2"/>
              <a:buChar char="l"/>
            </a:pPr>
            <a:r>
              <a:rPr lang="zh-CN" altLang="en-US" sz="1600" b="1" dirty="0">
                <a:solidFill>
                  <a:schemeClr val="bg1"/>
                </a:solidFill>
                <a:latin typeface="+mj-ea"/>
                <a:cs typeface="Meiryo" panose="020B0604030504040204" pitchFamily="34" charset="-128"/>
              </a:rPr>
              <a:t>生产过程相对简单，适合大规模生产制备。</a:t>
            </a:r>
          </a:p>
          <a:p>
            <a:pPr>
              <a:lnSpc>
                <a:spcPct val="150000"/>
              </a:lnSpc>
              <a:buFont typeface="Wingdings" panose="05000000000000000000" pitchFamily="2" charset="2"/>
              <a:buChar char="l"/>
            </a:pPr>
            <a:r>
              <a:rPr lang="zh-CN" altLang="en-US" sz="1600" b="1" dirty="0">
                <a:solidFill>
                  <a:schemeClr val="bg1"/>
                </a:solidFill>
                <a:latin typeface="+mj-ea"/>
                <a:cs typeface="Meiryo" panose="020B0604030504040204" pitchFamily="34" charset="-128"/>
              </a:rPr>
              <a:t>受基底的限制，石墨烯质量不太</a:t>
            </a:r>
            <a:r>
              <a:rPr lang="zh-CN" altLang="en-US" sz="1600" b="1" dirty="0" smtClean="0">
                <a:solidFill>
                  <a:schemeClr val="bg1"/>
                </a:solidFill>
                <a:latin typeface="+mj-ea"/>
                <a:cs typeface="Meiryo" panose="020B0604030504040204" pitchFamily="34" charset="-128"/>
              </a:rPr>
              <a:t>高</a:t>
            </a:r>
            <a:endParaRPr lang="zh-CN" altLang="en-US" sz="1600" b="1" dirty="0">
              <a:solidFill>
                <a:schemeClr val="bg1"/>
              </a:solidFill>
              <a:latin typeface="+mj-ea"/>
              <a:cs typeface="Meiryo" panose="020B0604030504040204" pitchFamily="34" charset="-128"/>
            </a:endParaRPr>
          </a:p>
        </p:txBody>
      </p:sp>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ectangle 3"/>
          <p:cNvSpPr txBox="1">
            <a:spLocks noChangeArrowheads="1"/>
          </p:cNvSpPr>
          <p:nvPr/>
        </p:nvSpPr>
        <p:spPr bwMode="auto">
          <a:xfrm>
            <a:off x="3131991" y="3953287"/>
            <a:ext cx="2438904" cy="246221"/>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algn="ctr"/>
            <a:r>
              <a:rPr lang="en-US" altLang="zh-CN" sz="1600" b="1" smtClean="0">
                <a:solidFill>
                  <a:schemeClr val="bg1"/>
                </a:solidFill>
                <a:latin typeface="+mj-ea"/>
                <a:cs typeface="Meiryo" panose="020B0604030504040204" pitchFamily="34" charset="-128"/>
              </a:rPr>
              <a:t>SiC</a:t>
            </a:r>
            <a:r>
              <a:rPr lang="zh-CN" altLang="en-US" sz="1600" b="1" dirty="0">
                <a:solidFill>
                  <a:schemeClr val="bg1"/>
                </a:solidFill>
                <a:latin typeface="+mj-ea"/>
                <a:cs typeface="Meiryo" panose="020B0604030504040204" pitchFamily="34" charset="-128"/>
              </a:rPr>
              <a:t>基底上生长石墨烯</a:t>
            </a:r>
          </a:p>
        </p:txBody>
      </p:sp>
      <p:sp>
        <p:nvSpPr>
          <p:cNvPr id="38" name="Rectangle 3"/>
          <p:cNvSpPr txBox="1">
            <a:spLocks noChangeArrowheads="1"/>
          </p:cNvSpPr>
          <p:nvPr/>
        </p:nvSpPr>
        <p:spPr bwMode="auto">
          <a:xfrm>
            <a:off x="6893026" y="3990891"/>
            <a:ext cx="1956639" cy="246221"/>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algn="ctr"/>
            <a:r>
              <a:rPr lang="en-GB" altLang="zh-CN" sz="1600" b="1" dirty="0" smtClean="0">
                <a:solidFill>
                  <a:schemeClr val="bg1"/>
                </a:solidFill>
                <a:latin typeface="+mj-ea"/>
                <a:cs typeface="Meiryo" panose="020B0604030504040204" pitchFamily="34" charset="-128"/>
              </a:rPr>
              <a:t>BN</a:t>
            </a:r>
            <a:r>
              <a:rPr lang="zh-CN" altLang="en-US" sz="1600" b="1" dirty="0">
                <a:solidFill>
                  <a:schemeClr val="bg1"/>
                </a:solidFill>
                <a:latin typeface="+mj-ea"/>
                <a:cs typeface="Meiryo" panose="020B0604030504040204" pitchFamily="34" charset="-128"/>
              </a:rPr>
              <a:t>基底上生长石墨烯</a:t>
            </a:r>
            <a:r>
              <a:rPr lang="en-GB" altLang="zh-CN" sz="1600" b="1" dirty="0">
                <a:solidFill>
                  <a:schemeClr val="bg1"/>
                </a:solidFill>
                <a:latin typeface="+mj-ea"/>
                <a:cs typeface="Meiryo" panose="020B0604030504040204" pitchFamily="34" charset="-128"/>
              </a:rPr>
              <a:t> </a:t>
            </a:r>
            <a:endParaRPr lang="zh-CN" altLang="en-US" sz="1600" b="1" dirty="0">
              <a:solidFill>
                <a:schemeClr val="bg1"/>
              </a:solidFill>
              <a:latin typeface="+mj-ea"/>
              <a:cs typeface="Meiryo" panose="020B0604030504040204" pitchFamily="34" charset="-128"/>
            </a:endParaRPr>
          </a:p>
        </p:txBody>
      </p:sp>
      <p:grpSp>
        <p:nvGrpSpPr>
          <p:cNvPr id="3" name="组 2"/>
          <p:cNvGrpSpPr/>
          <p:nvPr/>
        </p:nvGrpSpPr>
        <p:grpSpPr>
          <a:xfrm>
            <a:off x="2838949" y="1486114"/>
            <a:ext cx="6514099" cy="2357106"/>
            <a:chOff x="546100" y="1124744"/>
            <a:chExt cx="7914332" cy="2736304"/>
          </a:xfrm>
        </p:grpSpPr>
        <p:pic>
          <p:nvPicPr>
            <p:cNvPr id="17" name="Picture 2" descr="“SIC graphene growth”的图片搜索结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479"/>
            <a:stretch/>
          </p:blipFill>
          <p:spPr bwMode="auto">
            <a:xfrm>
              <a:off x="738671" y="1304764"/>
              <a:ext cx="3297422" cy="2376264"/>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4860032" y="1124744"/>
              <a:ext cx="3600400" cy="27363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46100" y="1124744"/>
              <a:ext cx="3600400" cy="27363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2" descr="https://images.nature.com/full/nature-assets/nmat/journal/v12/n9/images/nmat3695-f2.jpg"/>
            <p:cNvPicPr>
              <a:picLocks noChangeAspect="1" noChangeArrowheads="1"/>
            </p:cNvPicPr>
            <p:nvPr/>
          </p:nvPicPr>
          <p:blipFill rotWithShape="1">
            <a:blip r:embed="rId4">
              <a:extLst>
                <a:ext uri="{28A0092B-C50C-407E-A947-70E740481C1C}">
                  <a14:useLocalDpi xmlns:a14="http://schemas.microsoft.com/office/drawing/2010/main" val="0"/>
                </a:ext>
              </a:extLst>
            </a:blip>
            <a:srcRect r="42068" b="46384"/>
            <a:stretch/>
          </p:blipFill>
          <p:spPr bwMode="auto">
            <a:xfrm>
              <a:off x="4914232" y="1709882"/>
              <a:ext cx="3492000" cy="19268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3825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p:cTn id="20" dur="500" fill="hold"/>
                                        <p:tgtEl>
                                          <p:spTgt spid="37"/>
                                        </p:tgtEl>
                                        <p:attrNameLst>
                                          <p:attrName>ppt_w</p:attrName>
                                        </p:attrNameLst>
                                      </p:cBhvr>
                                      <p:tavLst>
                                        <p:tav tm="0">
                                          <p:val>
                                            <p:fltVal val="0"/>
                                          </p:val>
                                        </p:tav>
                                        <p:tav tm="100000">
                                          <p:val>
                                            <p:strVal val="#ppt_w"/>
                                          </p:val>
                                        </p:tav>
                                      </p:tavLst>
                                    </p:anim>
                                    <p:anim calcmode="lin" valueType="num">
                                      <p:cBhvr>
                                        <p:cTn id="21" dur="500" fill="hold"/>
                                        <p:tgtEl>
                                          <p:spTgt spid="37"/>
                                        </p:tgtEl>
                                        <p:attrNameLst>
                                          <p:attrName>ppt_h</p:attrName>
                                        </p:attrNameLst>
                                      </p:cBhvr>
                                      <p:tavLst>
                                        <p:tav tm="0">
                                          <p:val>
                                            <p:fltVal val="0"/>
                                          </p:val>
                                        </p:tav>
                                        <p:tav tm="100000">
                                          <p:val>
                                            <p:strVal val="#ppt_h"/>
                                          </p:val>
                                        </p:tav>
                                      </p:tavLst>
                                    </p:anim>
                                    <p:animEffect transition="in" filter="fade">
                                      <p:cBhvr>
                                        <p:cTn id="22" dur="500"/>
                                        <p:tgtEl>
                                          <p:spTgt spid="3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500" fill="hold"/>
                                        <p:tgtEl>
                                          <p:spTgt spid="38"/>
                                        </p:tgtEl>
                                        <p:attrNameLst>
                                          <p:attrName>ppt_w</p:attrName>
                                        </p:attrNameLst>
                                      </p:cBhvr>
                                      <p:tavLst>
                                        <p:tav tm="0">
                                          <p:val>
                                            <p:fltVal val="0"/>
                                          </p:val>
                                        </p:tav>
                                        <p:tav tm="100000">
                                          <p:val>
                                            <p:strVal val="#ppt_w"/>
                                          </p:val>
                                        </p:tav>
                                      </p:tavLst>
                                    </p:anim>
                                    <p:anim calcmode="lin" valueType="num">
                                      <p:cBhvr>
                                        <p:cTn id="26" dur="500" fill="hold"/>
                                        <p:tgtEl>
                                          <p:spTgt spid="38"/>
                                        </p:tgtEl>
                                        <p:attrNameLst>
                                          <p:attrName>ppt_h</p:attrName>
                                        </p:attrNameLst>
                                      </p:cBhvr>
                                      <p:tavLst>
                                        <p:tav tm="0">
                                          <p:val>
                                            <p:fltVal val="0"/>
                                          </p:val>
                                        </p:tav>
                                        <p:tav tm="100000">
                                          <p:val>
                                            <p:strVal val="#ppt_h"/>
                                          </p:val>
                                        </p:tav>
                                      </p:tavLst>
                                    </p:anim>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8"/>
          <p:cNvSpPr/>
          <p:nvPr/>
        </p:nvSpPr>
        <p:spPr>
          <a:xfrm>
            <a:off x="1514475" y="1351007"/>
            <a:ext cx="9163050" cy="4293355"/>
          </a:xfrm>
          <a:prstGeom prst="rect">
            <a:avLst/>
          </a:prstGeom>
          <a:grpFill/>
          <a:ln w="6350">
            <a:solidFill>
              <a:srgbClr val="364254"/>
            </a:solidFill>
            <a:round/>
          </a:ln>
        </p:spPr>
        <p:txBody>
          <a:bodyPr vert="horz" wrap="square" lIns="91440" tIns="45720" rIns="91440" bIns="45720" numCol="1" anchor="t" anchorCtr="0" compatLnSpc="1"/>
          <a:lstStyle/>
          <a:p>
            <a:pPr fontAlgn="base">
              <a:spcBef>
                <a:spcPct val="0"/>
              </a:spcBef>
              <a:spcAft>
                <a:spcPct val="0"/>
              </a:spcAft>
            </a:pPr>
            <a:endParaRPr kumimoji="1" lang="ko-KR" altLang="en-US" sz="1200">
              <a:solidFill>
                <a:schemeClr val="bg1">
                  <a:lumMod val="95000"/>
                </a:schemeClr>
              </a:solidFill>
            </a:endParaRPr>
          </a:p>
        </p:txBody>
      </p:sp>
      <p:sp>
        <p:nvSpPr>
          <p:cNvPr id="12" name="Rectangle 3"/>
          <p:cNvSpPr txBox="1">
            <a:spLocks noChangeArrowheads="1"/>
          </p:cNvSpPr>
          <p:nvPr/>
        </p:nvSpPr>
        <p:spPr bwMode="auto">
          <a:xfrm>
            <a:off x="2608209" y="2375274"/>
            <a:ext cx="2957711" cy="29597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endParaRPr lang="zh-CN" altLang="en-US" dirty="0"/>
          </a:p>
        </p:txBody>
      </p:sp>
      <p:sp>
        <p:nvSpPr>
          <p:cNvPr id="13" name="Rectangle 3"/>
          <p:cNvSpPr txBox="1">
            <a:spLocks noChangeArrowheads="1"/>
          </p:cNvSpPr>
          <p:nvPr/>
        </p:nvSpPr>
        <p:spPr bwMode="auto">
          <a:xfrm>
            <a:off x="3570448" y="4621916"/>
            <a:ext cx="5051103" cy="787908"/>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a:lnSpc>
                <a:spcPct val="150000"/>
              </a:lnSpc>
              <a:buFont typeface="Wingdings" panose="05000000000000000000" pitchFamily="2" charset="2"/>
              <a:buChar char="l"/>
            </a:pPr>
            <a:r>
              <a:rPr lang="zh-CN" altLang="en-US" sz="1600" b="1" dirty="0">
                <a:solidFill>
                  <a:schemeClr val="bg1"/>
                </a:solidFill>
                <a:latin typeface="+mj-ea"/>
                <a:cs typeface="Meiryo" panose="020B0604030504040204" pitchFamily="34" charset="-128"/>
              </a:rPr>
              <a:t>生长速度快，性价比高。</a:t>
            </a:r>
          </a:p>
          <a:p>
            <a:pPr>
              <a:lnSpc>
                <a:spcPct val="150000"/>
              </a:lnSpc>
              <a:buFont typeface="Wingdings" panose="05000000000000000000" pitchFamily="2" charset="2"/>
              <a:buChar char="l"/>
            </a:pPr>
            <a:r>
              <a:rPr lang="zh-CN" altLang="en-US" sz="1600" b="1" dirty="0">
                <a:solidFill>
                  <a:schemeClr val="bg1"/>
                </a:solidFill>
                <a:latin typeface="+mj-ea"/>
                <a:cs typeface="Meiryo" panose="020B0604030504040204" pitchFamily="34" charset="-128"/>
              </a:rPr>
              <a:t>易于得到高质量的单层石墨烯，且制备手段简单。</a:t>
            </a:r>
          </a:p>
        </p:txBody>
      </p:sp>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1" name="图片 20"/>
          <p:cNvPicPr>
            <a:picLocks noChangeAspect="1"/>
          </p:cNvPicPr>
          <p:nvPr/>
        </p:nvPicPr>
        <p:blipFill>
          <a:blip r:embed="rId3"/>
          <a:stretch>
            <a:fillRect/>
          </a:stretch>
        </p:blipFill>
        <p:spPr>
          <a:xfrm>
            <a:off x="2359042" y="1862666"/>
            <a:ext cx="3597540" cy="2066095"/>
          </a:xfrm>
          <a:prstGeom prst="rect">
            <a:avLst/>
          </a:prstGeom>
        </p:spPr>
      </p:pic>
      <p:sp>
        <p:nvSpPr>
          <p:cNvPr id="22" name="矩形 21"/>
          <p:cNvSpPr/>
          <p:nvPr/>
        </p:nvSpPr>
        <p:spPr>
          <a:xfrm>
            <a:off x="6535969" y="1511289"/>
            <a:ext cx="3600400" cy="27363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2359505" y="1511289"/>
            <a:ext cx="3600400" cy="27363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149" y="1734708"/>
            <a:ext cx="3464039" cy="2256183"/>
          </a:xfrm>
          <a:prstGeom prst="rect">
            <a:avLst/>
          </a:prstGeom>
        </p:spPr>
      </p:pic>
    </p:spTree>
    <p:extLst>
      <p:ext uri="{BB962C8B-B14F-4D97-AF65-F5344CB8AC3E}">
        <p14:creationId xmlns:p14="http://schemas.microsoft.com/office/powerpoint/2010/main" val="19134386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3"/>
          <p:cNvSpPr txBox="1">
            <a:spLocks noChangeArrowheads="1"/>
          </p:cNvSpPr>
          <p:nvPr/>
        </p:nvSpPr>
        <p:spPr bwMode="auto">
          <a:xfrm>
            <a:off x="5134760" y="3022503"/>
            <a:ext cx="3581728" cy="586957"/>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a:r>
              <a:rPr lang="zh-CN" altLang="en-US" sz="3200" dirty="0" smtClean="0">
                <a:solidFill>
                  <a:prstClr val="white"/>
                </a:solidFill>
                <a:effectLst/>
                <a:latin typeface="SimSun" charset="-122"/>
                <a:ea typeface="SimSun" charset="-122"/>
                <a:cs typeface="SimSun" charset="-122"/>
              </a:rPr>
              <a:t>石墨烯的应用前景</a:t>
            </a:r>
            <a:endParaRPr lang="zh-CN" altLang="en-US" sz="3200" dirty="0">
              <a:solidFill>
                <a:prstClr val="white"/>
              </a:solidFill>
              <a:effectLst/>
              <a:latin typeface="SimSun" charset="-122"/>
              <a:ea typeface="SimSun" charset="-122"/>
              <a:cs typeface="SimSun" charset="-122"/>
            </a:endParaRPr>
          </a:p>
        </p:txBody>
      </p:sp>
      <p:cxnSp>
        <p:nvCxnSpPr>
          <p:cNvPr id="56" name="Straight Connector 4"/>
          <p:cNvCxnSpPr/>
          <p:nvPr/>
        </p:nvCxnSpPr>
        <p:spPr>
          <a:xfrm>
            <a:off x="5210960" y="3638383"/>
            <a:ext cx="361240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 name="Group 1"/>
          <p:cNvGrpSpPr/>
          <p:nvPr/>
        </p:nvGrpSpPr>
        <p:grpSpPr>
          <a:xfrm>
            <a:off x="-2982769" y="3616264"/>
            <a:ext cx="6950890" cy="7035260"/>
            <a:chOff x="4297681" y="2137013"/>
            <a:chExt cx="3596640" cy="3640296"/>
          </a:xfrm>
        </p:grpSpPr>
        <p:sp>
          <p:nvSpPr>
            <p:cNvPr id="65" name="Line 699"/>
            <p:cNvSpPr>
              <a:spLocks noChangeShapeType="1"/>
            </p:cNvSpPr>
            <p:nvPr/>
          </p:nvSpPr>
          <p:spPr bwMode="auto">
            <a:xfrm flipH="1" flipV="1">
              <a:off x="6010042" y="2137013"/>
              <a:ext cx="971473" cy="229223"/>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6" name="Freeform 700"/>
            <p:cNvSpPr/>
            <p:nvPr/>
          </p:nvSpPr>
          <p:spPr bwMode="auto">
            <a:xfrm>
              <a:off x="6981517" y="2366236"/>
              <a:ext cx="912804" cy="1547262"/>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7" name="Freeform 701"/>
            <p:cNvSpPr/>
            <p:nvPr/>
          </p:nvSpPr>
          <p:spPr bwMode="auto">
            <a:xfrm>
              <a:off x="5240505" y="3913500"/>
              <a:ext cx="2653816" cy="1863809"/>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8" name="Line 702"/>
            <p:cNvSpPr>
              <a:spLocks noChangeShapeType="1"/>
            </p:cNvSpPr>
            <p:nvPr/>
          </p:nvSpPr>
          <p:spPr bwMode="auto">
            <a:xfrm>
              <a:off x="4440949" y="4633919"/>
              <a:ext cx="799556" cy="10205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9" name="Freeform 703"/>
            <p:cNvSpPr/>
            <p:nvPr/>
          </p:nvSpPr>
          <p:spPr bwMode="auto">
            <a:xfrm>
              <a:off x="4297681" y="3149337"/>
              <a:ext cx="143268" cy="1484584"/>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0" name="Line 704"/>
            <p:cNvSpPr>
              <a:spLocks noChangeShapeType="1"/>
            </p:cNvSpPr>
            <p:nvPr/>
          </p:nvSpPr>
          <p:spPr bwMode="auto">
            <a:xfrm flipH="1">
              <a:off x="5114925" y="2137013"/>
              <a:ext cx="895116" cy="2966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1" name="Freeform 705"/>
            <p:cNvSpPr/>
            <p:nvPr/>
          </p:nvSpPr>
          <p:spPr bwMode="auto">
            <a:xfrm>
              <a:off x="5112461" y="2348476"/>
              <a:ext cx="1871166" cy="103615"/>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2" name="Freeform 706"/>
            <p:cNvSpPr/>
            <p:nvPr/>
          </p:nvSpPr>
          <p:spPr bwMode="auto">
            <a:xfrm>
              <a:off x="4997636" y="4060857"/>
              <a:ext cx="242869" cy="1593654"/>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3" name="Freeform 707"/>
            <p:cNvSpPr/>
            <p:nvPr/>
          </p:nvSpPr>
          <p:spPr bwMode="auto">
            <a:xfrm>
              <a:off x="4997636" y="2442645"/>
              <a:ext cx="180104" cy="1618213"/>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4" name="Freeform 708"/>
            <p:cNvSpPr/>
            <p:nvPr/>
          </p:nvSpPr>
          <p:spPr bwMode="auto">
            <a:xfrm>
              <a:off x="5963651" y="4745799"/>
              <a:ext cx="409345" cy="1031510"/>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5" name="Freeform 709"/>
            <p:cNvSpPr/>
            <p:nvPr/>
          </p:nvSpPr>
          <p:spPr bwMode="auto">
            <a:xfrm>
              <a:off x="5963652" y="2348500"/>
              <a:ext cx="450260" cy="2397304"/>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6" name="Line 710"/>
            <p:cNvSpPr>
              <a:spLocks noChangeShapeType="1"/>
            </p:cNvSpPr>
            <p:nvPr/>
          </p:nvSpPr>
          <p:spPr bwMode="auto">
            <a:xfrm>
              <a:off x="6010042" y="2137015"/>
              <a:ext cx="24560" cy="21148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7" name="Line 711"/>
            <p:cNvSpPr>
              <a:spLocks noChangeShapeType="1"/>
            </p:cNvSpPr>
            <p:nvPr/>
          </p:nvSpPr>
          <p:spPr bwMode="auto">
            <a:xfrm flipH="1">
              <a:off x="4368632" y="2434349"/>
              <a:ext cx="751816" cy="71507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8" name="Line 712"/>
            <p:cNvSpPr>
              <a:spLocks noChangeShapeType="1"/>
            </p:cNvSpPr>
            <p:nvPr/>
          </p:nvSpPr>
          <p:spPr bwMode="auto">
            <a:xfrm flipH="1" flipV="1">
              <a:off x="7681469" y="3816627"/>
              <a:ext cx="212851" cy="9687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9" name="Line 713"/>
            <p:cNvSpPr>
              <a:spLocks noChangeShapeType="1"/>
            </p:cNvSpPr>
            <p:nvPr/>
          </p:nvSpPr>
          <p:spPr bwMode="auto">
            <a:xfrm flipH="1" flipV="1">
              <a:off x="6981510" y="2366234"/>
              <a:ext cx="237017" cy="63173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0" name="Line 714"/>
            <p:cNvSpPr>
              <a:spLocks noChangeShapeType="1"/>
            </p:cNvSpPr>
            <p:nvPr/>
          </p:nvSpPr>
          <p:spPr bwMode="auto">
            <a:xfrm flipH="1" flipV="1">
              <a:off x="7214834" y="2997969"/>
              <a:ext cx="466634" cy="818657"/>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1" name="Line 715"/>
            <p:cNvSpPr>
              <a:spLocks noChangeShapeType="1"/>
            </p:cNvSpPr>
            <p:nvPr/>
          </p:nvSpPr>
          <p:spPr bwMode="auto">
            <a:xfrm flipH="1" flipV="1">
              <a:off x="7681469" y="3816627"/>
              <a:ext cx="20465" cy="110245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2" name="Freeform 716"/>
            <p:cNvSpPr/>
            <p:nvPr/>
          </p:nvSpPr>
          <p:spPr bwMode="auto">
            <a:xfrm>
              <a:off x="5963652" y="4745802"/>
              <a:ext cx="1738283" cy="328828"/>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3" name="Line 717"/>
            <p:cNvSpPr>
              <a:spLocks noChangeShapeType="1"/>
            </p:cNvSpPr>
            <p:nvPr/>
          </p:nvSpPr>
          <p:spPr bwMode="auto">
            <a:xfrm>
              <a:off x="4997636" y="4060859"/>
              <a:ext cx="966016" cy="68494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4" name="Line 718"/>
            <p:cNvSpPr>
              <a:spLocks noChangeShapeType="1"/>
            </p:cNvSpPr>
            <p:nvPr/>
          </p:nvSpPr>
          <p:spPr bwMode="auto">
            <a:xfrm>
              <a:off x="4368632" y="3149421"/>
              <a:ext cx="629002" cy="91143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5" name="Line 719"/>
            <p:cNvSpPr>
              <a:spLocks noChangeShapeType="1"/>
            </p:cNvSpPr>
            <p:nvPr/>
          </p:nvSpPr>
          <p:spPr bwMode="auto">
            <a:xfrm flipH="1">
              <a:off x="4368634" y="2944756"/>
              <a:ext cx="809106" cy="20466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6" name="Line 720"/>
            <p:cNvSpPr>
              <a:spLocks noChangeShapeType="1"/>
            </p:cNvSpPr>
            <p:nvPr/>
          </p:nvSpPr>
          <p:spPr bwMode="auto">
            <a:xfrm flipH="1">
              <a:off x="5177742" y="2348501"/>
              <a:ext cx="856862" cy="59625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7" name="Line 721"/>
            <p:cNvSpPr>
              <a:spLocks noChangeShapeType="1"/>
            </p:cNvSpPr>
            <p:nvPr/>
          </p:nvSpPr>
          <p:spPr bwMode="auto">
            <a:xfrm flipH="1" flipV="1">
              <a:off x="6034604" y="2348500"/>
              <a:ext cx="1180232" cy="649470"/>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8" name="Freeform 722"/>
            <p:cNvSpPr/>
            <p:nvPr/>
          </p:nvSpPr>
          <p:spPr bwMode="auto">
            <a:xfrm>
              <a:off x="7214833" y="2997968"/>
              <a:ext cx="573059" cy="798191"/>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9" name="Freeform 723"/>
            <p:cNvSpPr/>
            <p:nvPr/>
          </p:nvSpPr>
          <p:spPr bwMode="auto">
            <a:xfrm>
              <a:off x="7193002" y="2997968"/>
              <a:ext cx="491195" cy="2076661"/>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0" name="Line 724"/>
            <p:cNvSpPr>
              <a:spLocks noChangeShapeType="1"/>
            </p:cNvSpPr>
            <p:nvPr/>
          </p:nvSpPr>
          <p:spPr bwMode="auto">
            <a:xfrm flipV="1">
              <a:off x="6413914" y="2997968"/>
              <a:ext cx="800921" cy="25651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1" name="Line 725"/>
            <p:cNvSpPr>
              <a:spLocks noChangeShapeType="1"/>
            </p:cNvSpPr>
            <p:nvPr/>
          </p:nvSpPr>
          <p:spPr bwMode="auto">
            <a:xfrm flipV="1">
              <a:off x="4997634" y="3254480"/>
              <a:ext cx="1416278" cy="8172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2" name="Freeform 726"/>
            <p:cNvSpPr/>
            <p:nvPr/>
          </p:nvSpPr>
          <p:spPr bwMode="auto">
            <a:xfrm>
              <a:off x="4440949" y="4071773"/>
              <a:ext cx="753165" cy="1069713"/>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3" name="Line 728"/>
            <p:cNvSpPr>
              <a:spLocks noChangeShapeType="1"/>
            </p:cNvSpPr>
            <p:nvPr/>
          </p:nvSpPr>
          <p:spPr bwMode="auto">
            <a:xfrm flipH="1">
              <a:off x="5194114" y="4745801"/>
              <a:ext cx="769538" cy="39568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4" name="Freeform 729"/>
            <p:cNvSpPr/>
            <p:nvPr/>
          </p:nvSpPr>
          <p:spPr bwMode="auto">
            <a:xfrm>
              <a:off x="5963654" y="3816625"/>
              <a:ext cx="1717818" cy="929177"/>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5" name="Freeform 730"/>
            <p:cNvSpPr/>
            <p:nvPr/>
          </p:nvSpPr>
          <p:spPr bwMode="auto">
            <a:xfrm>
              <a:off x="5254151" y="5500332"/>
              <a:ext cx="1756021" cy="158273"/>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6" name="Freeform 731"/>
            <p:cNvSpPr/>
            <p:nvPr/>
          </p:nvSpPr>
          <p:spPr bwMode="auto">
            <a:xfrm>
              <a:off x="5194116" y="5074626"/>
              <a:ext cx="2009806" cy="477551"/>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7" name="Line 732"/>
            <p:cNvSpPr>
              <a:spLocks noChangeShapeType="1"/>
            </p:cNvSpPr>
            <p:nvPr/>
          </p:nvSpPr>
          <p:spPr bwMode="auto">
            <a:xfrm>
              <a:off x="6413918" y="3254481"/>
              <a:ext cx="780454" cy="75316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8" name="Line 733"/>
            <p:cNvSpPr>
              <a:spLocks noChangeShapeType="1"/>
            </p:cNvSpPr>
            <p:nvPr/>
          </p:nvSpPr>
          <p:spPr bwMode="auto">
            <a:xfrm>
              <a:off x="5177745" y="2944750"/>
              <a:ext cx="1236173" cy="3097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grpSp>
      <p:grpSp>
        <p:nvGrpSpPr>
          <p:cNvPr id="99" name="Group 1"/>
          <p:cNvGrpSpPr/>
          <p:nvPr/>
        </p:nvGrpSpPr>
        <p:grpSpPr>
          <a:xfrm>
            <a:off x="9290190" y="-3412530"/>
            <a:ext cx="5803619" cy="5874063"/>
            <a:chOff x="4297681" y="2137013"/>
            <a:chExt cx="3596640" cy="3640296"/>
          </a:xfrm>
        </p:grpSpPr>
        <p:sp>
          <p:nvSpPr>
            <p:cNvPr id="100" name="Line 699"/>
            <p:cNvSpPr>
              <a:spLocks noChangeShapeType="1"/>
            </p:cNvSpPr>
            <p:nvPr/>
          </p:nvSpPr>
          <p:spPr bwMode="auto">
            <a:xfrm flipH="1" flipV="1">
              <a:off x="6010042" y="2137013"/>
              <a:ext cx="971473" cy="229223"/>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1" name="Freeform 700"/>
            <p:cNvSpPr/>
            <p:nvPr/>
          </p:nvSpPr>
          <p:spPr bwMode="auto">
            <a:xfrm>
              <a:off x="6981517" y="2366236"/>
              <a:ext cx="912804" cy="1547262"/>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2" name="Freeform 701"/>
            <p:cNvSpPr/>
            <p:nvPr/>
          </p:nvSpPr>
          <p:spPr bwMode="auto">
            <a:xfrm>
              <a:off x="5240505" y="3913500"/>
              <a:ext cx="2653816" cy="1863809"/>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3" name="Line 702"/>
            <p:cNvSpPr>
              <a:spLocks noChangeShapeType="1"/>
            </p:cNvSpPr>
            <p:nvPr/>
          </p:nvSpPr>
          <p:spPr bwMode="auto">
            <a:xfrm>
              <a:off x="4440949" y="4633919"/>
              <a:ext cx="799556" cy="10205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4" name="Freeform 703"/>
            <p:cNvSpPr/>
            <p:nvPr/>
          </p:nvSpPr>
          <p:spPr bwMode="auto">
            <a:xfrm>
              <a:off x="4297681" y="3149337"/>
              <a:ext cx="143268" cy="1484584"/>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5" name="Line 704"/>
            <p:cNvSpPr>
              <a:spLocks noChangeShapeType="1"/>
            </p:cNvSpPr>
            <p:nvPr/>
          </p:nvSpPr>
          <p:spPr bwMode="auto">
            <a:xfrm flipH="1">
              <a:off x="5114925" y="2137013"/>
              <a:ext cx="895116" cy="2966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6" name="Freeform 705"/>
            <p:cNvSpPr/>
            <p:nvPr/>
          </p:nvSpPr>
          <p:spPr bwMode="auto">
            <a:xfrm>
              <a:off x="5114925" y="2340343"/>
              <a:ext cx="1871166" cy="103615"/>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7" name="Freeform 706"/>
            <p:cNvSpPr/>
            <p:nvPr/>
          </p:nvSpPr>
          <p:spPr bwMode="auto">
            <a:xfrm>
              <a:off x="4997636" y="4060857"/>
              <a:ext cx="242869" cy="1593654"/>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8" name="Freeform 707"/>
            <p:cNvSpPr/>
            <p:nvPr/>
          </p:nvSpPr>
          <p:spPr bwMode="auto">
            <a:xfrm>
              <a:off x="4997636" y="2442645"/>
              <a:ext cx="180104" cy="1618213"/>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9" name="Freeform 708"/>
            <p:cNvSpPr/>
            <p:nvPr/>
          </p:nvSpPr>
          <p:spPr bwMode="auto">
            <a:xfrm>
              <a:off x="5963651" y="4745799"/>
              <a:ext cx="409345" cy="1031510"/>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0" name="Freeform 709"/>
            <p:cNvSpPr/>
            <p:nvPr/>
          </p:nvSpPr>
          <p:spPr bwMode="auto">
            <a:xfrm>
              <a:off x="5963652" y="2348500"/>
              <a:ext cx="450260" cy="2397304"/>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1" name="Line 710"/>
            <p:cNvSpPr>
              <a:spLocks noChangeShapeType="1"/>
            </p:cNvSpPr>
            <p:nvPr/>
          </p:nvSpPr>
          <p:spPr bwMode="auto">
            <a:xfrm>
              <a:off x="6010042" y="2137015"/>
              <a:ext cx="24560" cy="21148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2" name="Line 711"/>
            <p:cNvSpPr>
              <a:spLocks noChangeShapeType="1"/>
            </p:cNvSpPr>
            <p:nvPr/>
          </p:nvSpPr>
          <p:spPr bwMode="auto">
            <a:xfrm flipH="1">
              <a:off x="4368632" y="2434349"/>
              <a:ext cx="751816" cy="71507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3" name="Line 712"/>
            <p:cNvSpPr>
              <a:spLocks noChangeShapeType="1"/>
            </p:cNvSpPr>
            <p:nvPr/>
          </p:nvSpPr>
          <p:spPr bwMode="auto">
            <a:xfrm flipH="1" flipV="1">
              <a:off x="7681469" y="3816627"/>
              <a:ext cx="212851" cy="9687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4" name="Line 713"/>
            <p:cNvSpPr>
              <a:spLocks noChangeShapeType="1"/>
            </p:cNvSpPr>
            <p:nvPr/>
          </p:nvSpPr>
          <p:spPr bwMode="auto">
            <a:xfrm flipH="1" flipV="1">
              <a:off x="6972417" y="2367473"/>
              <a:ext cx="242415" cy="63049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5" name="Line 714"/>
            <p:cNvSpPr>
              <a:spLocks noChangeShapeType="1"/>
            </p:cNvSpPr>
            <p:nvPr/>
          </p:nvSpPr>
          <p:spPr bwMode="auto">
            <a:xfrm flipH="1" flipV="1">
              <a:off x="7214834" y="2997969"/>
              <a:ext cx="466634" cy="818657"/>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6" name="Line 715"/>
            <p:cNvSpPr>
              <a:spLocks noChangeShapeType="1"/>
            </p:cNvSpPr>
            <p:nvPr/>
          </p:nvSpPr>
          <p:spPr bwMode="auto">
            <a:xfrm flipH="1" flipV="1">
              <a:off x="7681469" y="3816627"/>
              <a:ext cx="20465" cy="110245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7" name="Freeform 716"/>
            <p:cNvSpPr/>
            <p:nvPr/>
          </p:nvSpPr>
          <p:spPr bwMode="auto">
            <a:xfrm>
              <a:off x="5963652" y="4745802"/>
              <a:ext cx="1738283" cy="328828"/>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8" name="Line 717"/>
            <p:cNvSpPr>
              <a:spLocks noChangeShapeType="1"/>
            </p:cNvSpPr>
            <p:nvPr/>
          </p:nvSpPr>
          <p:spPr bwMode="auto">
            <a:xfrm>
              <a:off x="4997636" y="4060859"/>
              <a:ext cx="966016" cy="68494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9" name="Line 718"/>
            <p:cNvSpPr>
              <a:spLocks noChangeShapeType="1"/>
            </p:cNvSpPr>
            <p:nvPr/>
          </p:nvSpPr>
          <p:spPr bwMode="auto">
            <a:xfrm>
              <a:off x="4368632" y="3149421"/>
              <a:ext cx="629002" cy="91143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0" name="Line 719"/>
            <p:cNvSpPr>
              <a:spLocks noChangeShapeType="1"/>
            </p:cNvSpPr>
            <p:nvPr/>
          </p:nvSpPr>
          <p:spPr bwMode="auto">
            <a:xfrm flipH="1">
              <a:off x="4368634" y="2944756"/>
              <a:ext cx="809106" cy="20466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1" name="Line 720"/>
            <p:cNvSpPr>
              <a:spLocks noChangeShapeType="1"/>
            </p:cNvSpPr>
            <p:nvPr/>
          </p:nvSpPr>
          <p:spPr bwMode="auto">
            <a:xfrm flipH="1">
              <a:off x="5177742" y="2348501"/>
              <a:ext cx="856862" cy="59625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2" name="Line 721"/>
            <p:cNvSpPr>
              <a:spLocks noChangeShapeType="1"/>
            </p:cNvSpPr>
            <p:nvPr/>
          </p:nvSpPr>
          <p:spPr bwMode="auto">
            <a:xfrm flipH="1" flipV="1">
              <a:off x="6034604" y="2348500"/>
              <a:ext cx="1180232" cy="649470"/>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3" name="Freeform 722"/>
            <p:cNvSpPr/>
            <p:nvPr/>
          </p:nvSpPr>
          <p:spPr bwMode="auto">
            <a:xfrm>
              <a:off x="7214833" y="2997968"/>
              <a:ext cx="573059" cy="798191"/>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4" name="Freeform 723"/>
            <p:cNvSpPr/>
            <p:nvPr/>
          </p:nvSpPr>
          <p:spPr bwMode="auto">
            <a:xfrm>
              <a:off x="7193002" y="2997968"/>
              <a:ext cx="491195" cy="2076661"/>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5" name="Line 724"/>
            <p:cNvSpPr>
              <a:spLocks noChangeShapeType="1"/>
            </p:cNvSpPr>
            <p:nvPr/>
          </p:nvSpPr>
          <p:spPr bwMode="auto">
            <a:xfrm flipV="1">
              <a:off x="6413914" y="2997968"/>
              <a:ext cx="800921" cy="25651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6" name="Line 725"/>
            <p:cNvSpPr>
              <a:spLocks noChangeShapeType="1"/>
            </p:cNvSpPr>
            <p:nvPr/>
          </p:nvSpPr>
          <p:spPr bwMode="auto">
            <a:xfrm flipV="1">
              <a:off x="4997634" y="3254480"/>
              <a:ext cx="1416278" cy="8172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7" name="Freeform 726"/>
            <p:cNvSpPr/>
            <p:nvPr/>
          </p:nvSpPr>
          <p:spPr bwMode="auto">
            <a:xfrm>
              <a:off x="4440949" y="4071773"/>
              <a:ext cx="753165" cy="1069713"/>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8" name="Line 728"/>
            <p:cNvSpPr>
              <a:spLocks noChangeShapeType="1"/>
            </p:cNvSpPr>
            <p:nvPr/>
          </p:nvSpPr>
          <p:spPr bwMode="auto">
            <a:xfrm flipH="1">
              <a:off x="5194114" y="4745801"/>
              <a:ext cx="769538" cy="39568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9" name="Freeform 729"/>
            <p:cNvSpPr/>
            <p:nvPr/>
          </p:nvSpPr>
          <p:spPr bwMode="auto">
            <a:xfrm>
              <a:off x="5963654" y="3816625"/>
              <a:ext cx="1717818" cy="929177"/>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0" name="Freeform 730"/>
            <p:cNvSpPr/>
            <p:nvPr/>
          </p:nvSpPr>
          <p:spPr bwMode="auto">
            <a:xfrm>
              <a:off x="5254151" y="5500332"/>
              <a:ext cx="1756021" cy="158273"/>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1" name="Freeform 731"/>
            <p:cNvSpPr/>
            <p:nvPr/>
          </p:nvSpPr>
          <p:spPr bwMode="auto">
            <a:xfrm>
              <a:off x="5194116" y="5074626"/>
              <a:ext cx="2009806" cy="477551"/>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2" name="Line 732"/>
            <p:cNvSpPr>
              <a:spLocks noChangeShapeType="1"/>
            </p:cNvSpPr>
            <p:nvPr/>
          </p:nvSpPr>
          <p:spPr bwMode="auto">
            <a:xfrm>
              <a:off x="6413918" y="3254481"/>
              <a:ext cx="780454" cy="75316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3" name="Line 733"/>
            <p:cNvSpPr>
              <a:spLocks noChangeShapeType="1"/>
            </p:cNvSpPr>
            <p:nvPr/>
          </p:nvSpPr>
          <p:spPr bwMode="auto">
            <a:xfrm>
              <a:off x="5177745" y="2944750"/>
              <a:ext cx="1236173" cy="3097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grpSp>
      <p:grpSp>
        <p:nvGrpSpPr>
          <p:cNvPr id="2" name="组合 1"/>
          <p:cNvGrpSpPr/>
          <p:nvPr/>
        </p:nvGrpSpPr>
        <p:grpSpPr>
          <a:xfrm>
            <a:off x="2553194" y="2109078"/>
            <a:ext cx="3784654" cy="771623"/>
            <a:chOff x="2553194" y="2109078"/>
            <a:chExt cx="3784654" cy="771623"/>
          </a:xfrm>
        </p:grpSpPr>
        <p:sp>
          <p:nvSpPr>
            <p:cNvPr id="54" name="Rectangle 1"/>
            <p:cNvSpPr/>
            <p:nvPr/>
          </p:nvSpPr>
          <p:spPr>
            <a:xfrm>
              <a:off x="2553195" y="2115243"/>
              <a:ext cx="3784653" cy="759293"/>
            </a:xfrm>
            <a:prstGeom prst="rect">
              <a:avLst/>
            </a:prstGeom>
            <a:gradFill flip="none" rotWithShape="1">
              <a:gsLst>
                <a:gs pos="87000">
                  <a:srgbClr val="2A9995">
                    <a:alpha val="40000"/>
                  </a:srgbClr>
                </a:gs>
                <a:gs pos="0">
                  <a:srgbClr val="8EE0DC">
                    <a:alpha val="7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solidFill>
                  <a:prstClr val="white"/>
                </a:solidFill>
              </a:endParaRPr>
            </a:p>
          </p:txBody>
        </p:sp>
        <p:sp>
          <p:nvSpPr>
            <p:cNvPr id="57" name="Rectangle 3"/>
            <p:cNvSpPr txBox="1">
              <a:spLocks noChangeArrowheads="1"/>
            </p:cNvSpPr>
            <p:nvPr/>
          </p:nvSpPr>
          <p:spPr bwMode="auto">
            <a:xfrm>
              <a:off x="5134760" y="2109078"/>
              <a:ext cx="774482" cy="771623"/>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a:r>
                <a:rPr lang="en-US" altLang="ko-KR" dirty="0" smtClean="0">
                  <a:solidFill>
                    <a:prstClr val="white"/>
                  </a:solidFill>
                  <a:effectLst/>
                  <a:latin typeface="Calibri" panose="020F0502020204030204" pitchFamily="34" charset="0"/>
                </a:rPr>
                <a:t>0</a:t>
              </a:r>
              <a:r>
                <a:rPr lang="en-US" altLang="zh-CN" dirty="0" smtClean="0">
                  <a:solidFill>
                    <a:prstClr val="white"/>
                  </a:solidFill>
                  <a:effectLst/>
                  <a:latin typeface="Calibri" panose="020F0502020204030204" pitchFamily="34" charset="0"/>
                </a:rPr>
                <a:t>4</a:t>
              </a:r>
              <a:endParaRPr lang="en-US" altLang="ko-KR" dirty="0">
                <a:solidFill>
                  <a:prstClr val="white"/>
                </a:solidFill>
                <a:effectLst/>
                <a:latin typeface="Calibri" panose="020F0502020204030204" pitchFamily="34" charset="0"/>
              </a:endParaRPr>
            </a:p>
          </p:txBody>
        </p:sp>
        <p:sp>
          <p:nvSpPr>
            <p:cNvPr id="58" name="Rectangle 3"/>
            <p:cNvSpPr txBox="1">
              <a:spLocks noChangeArrowheads="1"/>
            </p:cNvSpPr>
            <p:nvPr/>
          </p:nvSpPr>
          <p:spPr bwMode="auto">
            <a:xfrm>
              <a:off x="2553194" y="2309133"/>
              <a:ext cx="2657765" cy="309958"/>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a:r>
                <a:rPr lang="zh-CN" altLang="en-US" sz="14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latin typeface="SimSun" charset="-122"/>
                  <a:ea typeface="SimSun" charset="-122"/>
                  <a:cs typeface="SimSun" charset="-122"/>
                </a:rPr>
                <a:t>大尺寸单晶石墨烯的超快制备</a:t>
              </a:r>
              <a:endParaRPr lang="en-US" altLang="zh-CN" sz="14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latin typeface="SimSun" charset="-122"/>
                <a:ea typeface="SimSun" charset="-122"/>
                <a:cs typeface="SimSun" charset="-122"/>
              </a:endParaRPr>
            </a:p>
          </p:txBody>
        </p:sp>
      </p:grpSp>
      <p:cxnSp>
        <p:nvCxnSpPr>
          <p:cNvPr id="134" name="Straight Connector 4"/>
          <p:cNvCxnSpPr/>
          <p:nvPr/>
        </p:nvCxnSpPr>
        <p:spPr>
          <a:xfrm>
            <a:off x="5210960" y="3638383"/>
            <a:ext cx="361240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7254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1+#ppt_w/2"/>
                                          </p:val>
                                        </p:tav>
                                        <p:tav tm="100000">
                                          <p:val>
                                            <p:strVal val="#ppt_x"/>
                                          </p:val>
                                        </p:tav>
                                      </p:tavLst>
                                    </p:anim>
                                    <p:anim calcmode="lin" valueType="num">
                                      <p:cBhvr additive="base">
                                        <p:cTn id="8" dur="500" fill="hold"/>
                                        <p:tgtEl>
                                          <p:spTgt spid="99"/>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0-#ppt_w/2"/>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7"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ppt_w/2"/>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12" presetClass="entr" presetSubtype="1" fill="hold" grpId="0" nodeType="afterEffect">
                                  <p:stCondLst>
                                    <p:cond delay="0"/>
                                  </p:stCondLst>
                                  <p:iterate type="lt">
                                    <p:tmPct val="10000"/>
                                  </p:iterate>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p:tgtEl>
                                          <p:spTgt spid="55"/>
                                        </p:tgtEl>
                                        <p:attrNameLst>
                                          <p:attrName>ppt_y</p:attrName>
                                        </p:attrNameLst>
                                      </p:cBhvr>
                                      <p:tavLst>
                                        <p:tav tm="0">
                                          <p:val>
                                            <p:strVal val="#ppt_y-#ppt_h*1.125000"/>
                                          </p:val>
                                        </p:tav>
                                        <p:tav tm="100000">
                                          <p:val>
                                            <p:strVal val="#ppt_y"/>
                                          </p:val>
                                        </p:tav>
                                      </p:tavLst>
                                    </p:anim>
                                    <p:animEffect transition="in" filter="wipe(down)">
                                      <p:cBhvr>
                                        <p:cTn id="24" dur="500"/>
                                        <p:tgtEl>
                                          <p:spTgt spid="55"/>
                                        </p:tgtEl>
                                      </p:cBhvr>
                                    </p:animEffect>
                                  </p:childTnLst>
                                </p:cTn>
                              </p:par>
                            </p:childTnLst>
                          </p:cTn>
                        </p:par>
                        <p:par>
                          <p:cTn id="25" fill="hold">
                            <p:stCondLst>
                              <p:cond delay="1850"/>
                            </p:stCondLst>
                            <p:childTnLst>
                              <p:par>
                                <p:cTn id="26" presetID="22" presetClass="entr" presetSubtype="8"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par>
                          <p:cTn id="29" fill="hold">
                            <p:stCondLst>
                              <p:cond delay="2350"/>
                            </p:stCondLst>
                            <p:childTnLst>
                              <p:par>
                                <p:cTn id="30" presetID="22" presetClass="entr" presetSubtype="8" fill="hold" nodeType="afterEffect">
                                  <p:stCondLst>
                                    <p:cond delay="0"/>
                                  </p:stCondLst>
                                  <p:childTnLst>
                                    <p:set>
                                      <p:cBhvr>
                                        <p:cTn id="31" dur="1" fill="hold">
                                          <p:stCondLst>
                                            <p:cond delay="0"/>
                                          </p:stCondLst>
                                        </p:cTn>
                                        <p:tgtEl>
                                          <p:spTgt spid="134"/>
                                        </p:tgtEl>
                                        <p:attrNameLst>
                                          <p:attrName>style.visibility</p:attrName>
                                        </p:attrNameLst>
                                      </p:cBhvr>
                                      <p:to>
                                        <p:strVal val="visible"/>
                                      </p:to>
                                    </p:set>
                                    <p:animEffect transition="in" filter="wipe(left)">
                                      <p:cBhvr>
                                        <p:cTn id="32"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4" name="Picture 38" descr="“触摸屏”的图片搜索结果"/>
          <p:cNvPicPr>
            <a:picLocks noChangeAspect="1" noChangeArrowheads="1"/>
          </p:cNvPicPr>
          <p:nvPr/>
        </p:nvPicPr>
        <p:blipFill rotWithShape="1">
          <a:blip r:embed="rId3">
            <a:extLst>
              <a:ext uri="{28A0092B-C50C-407E-A947-70E740481C1C}">
                <a14:useLocalDpi xmlns:a14="http://schemas.microsoft.com/office/drawing/2010/main" val="0"/>
              </a:ext>
            </a:extLst>
          </a:blip>
          <a:srcRect l="27757"/>
          <a:stretch/>
        </p:blipFill>
        <p:spPr bwMode="auto">
          <a:xfrm>
            <a:off x="1879600" y="1333383"/>
            <a:ext cx="2045713" cy="159092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229" y="4374094"/>
            <a:ext cx="2882288" cy="1540963"/>
          </a:xfrm>
          <a:prstGeom prst="rect">
            <a:avLst/>
          </a:prstGeom>
        </p:spPr>
      </p:pic>
      <p:sp>
        <p:nvSpPr>
          <p:cNvPr id="16" name="TextBox 11"/>
          <p:cNvSpPr txBox="1"/>
          <p:nvPr/>
        </p:nvSpPr>
        <p:spPr>
          <a:xfrm>
            <a:off x="1969197" y="6029886"/>
            <a:ext cx="2120203" cy="400110"/>
          </a:xfrm>
          <a:prstGeom prst="rect">
            <a:avLst/>
          </a:prstGeom>
          <a:noFill/>
        </p:spPr>
        <p:txBody>
          <a:bodyPr wrap="square" rtlCol="0">
            <a:spAutoFit/>
          </a:bodyPr>
          <a:lstStyle>
            <a:defPPr>
              <a:defRPr lang="zh-CN"/>
            </a:defPPr>
            <a:lvl1pPr algn="ctr">
              <a:defRPr sz="4400" b="1">
                <a:solidFill>
                  <a:srgbClr val="003399"/>
                </a:solidFill>
                <a:latin typeface="+mj-lt"/>
                <a:ea typeface="黑体" panose="02010609060101010101" pitchFamily="49" charset="-122"/>
              </a:defRPr>
            </a:lvl1pPr>
          </a:lstStyle>
          <a:p>
            <a:r>
              <a:rPr lang="zh-CN" altLang="en-US" sz="2000" dirty="0" smtClean="0">
                <a:solidFill>
                  <a:schemeClr val="bg1"/>
                </a:solidFill>
                <a:latin typeface="Arial" panose="020B0604020202020204" pitchFamily="34" charset="0"/>
                <a:cs typeface="Arial" panose="020B0604020202020204" pitchFamily="34" charset="0"/>
              </a:rPr>
              <a:t>石墨烯</a:t>
            </a:r>
            <a:r>
              <a:rPr lang="en-US" altLang="zh-CN" sz="2000" dirty="0" smtClean="0">
                <a:solidFill>
                  <a:schemeClr val="bg1"/>
                </a:solidFill>
                <a:latin typeface="Arial" panose="020B0604020202020204" pitchFamily="34" charset="0"/>
                <a:cs typeface="Arial" panose="020B0604020202020204" pitchFamily="34" charset="0"/>
              </a:rPr>
              <a:t>-</a:t>
            </a:r>
            <a:r>
              <a:rPr lang="zh-CN" altLang="en-US" sz="2000" dirty="0" smtClean="0">
                <a:solidFill>
                  <a:schemeClr val="bg1"/>
                </a:solidFill>
                <a:latin typeface="Arial" panose="020B0604020202020204" pitchFamily="34" charset="0"/>
                <a:cs typeface="Arial" panose="020B0604020202020204" pitchFamily="34" charset="0"/>
              </a:rPr>
              <a:t>海水淡化</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17" name="TextBox 11"/>
          <p:cNvSpPr txBox="1"/>
          <p:nvPr/>
        </p:nvSpPr>
        <p:spPr>
          <a:xfrm>
            <a:off x="2054400" y="3097681"/>
            <a:ext cx="1701740" cy="400110"/>
          </a:xfrm>
          <a:prstGeom prst="rect">
            <a:avLst/>
          </a:prstGeom>
          <a:noFill/>
        </p:spPr>
        <p:txBody>
          <a:bodyPr wrap="square" rtlCol="0">
            <a:spAutoFit/>
          </a:bodyPr>
          <a:lstStyle>
            <a:defPPr>
              <a:defRPr lang="zh-CN"/>
            </a:defPPr>
            <a:lvl1pPr algn="ctr">
              <a:defRPr sz="4400" b="1">
                <a:solidFill>
                  <a:srgbClr val="003399"/>
                </a:solidFill>
                <a:latin typeface="+mj-lt"/>
                <a:ea typeface="黑体" panose="02010609060101010101" pitchFamily="49" charset="-122"/>
              </a:defRPr>
            </a:lvl1pPr>
          </a:lstStyle>
          <a:p>
            <a:r>
              <a:rPr lang="zh-CN" altLang="en-US" sz="2000" dirty="0" smtClean="0">
                <a:solidFill>
                  <a:schemeClr val="bg1"/>
                </a:solidFill>
                <a:latin typeface="Arial" panose="020B0604020202020204" pitchFamily="34" charset="0"/>
                <a:cs typeface="Arial" panose="020B0604020202020204" pitchFamily="34" charset="0"/>
              </a:rPr>
              <a:t>柔性</a:t>
            </a:r>
            <a:r>
              <a:rPr lang="zh-CN" altLang="en-US" sz="2000" dirty="0">
                <a:solidFill>
                  <a:schemeClr val="bg1"/>
                </a:solidFill>
                <a:latin typeface="Arial" panose="020B0604020202020204" pitchFamily="34" charset="0"/>
                <a:cs typeface="Arial" panose="020B0604020202020204" pitchFamily="34" charset="0"/>
              </a:rPr>
              <a:t>触摸屏</a:t>
            </a:r>
          </a:p>
        </p:txBody>
      </p:sp>
      <p:pic>
        <p:nvPicPr>
          <p:cNvPr id="18" name="Picture 36" descr="“太阳能电池”的图片搜索结果"/>
          <p:cNvPicPr>
            <a:picLocks noChangeAspect="1" noChangeArrowheads="1"/>
          </p:cNvPicPr>
          <p:nvPr/>
        </p:nvPicPr>
        <p:blipFill rotWithShape="1">
          <a:blip r:embed="rId5">
            <a:extLst>
              <a:ext uri="{28A0092B-C50C-407E-A947-70E740481C1C}">
                <a14:useLocalDpi xmlns:a14="http://schemas.microsoft.com/office/drawing/2010/main" val="0"/>
              </a:ext>
            </a:extLst>
          </a:blip>
          <a:srcRect l="12490" r="11029"/>
          <a:stretch/>
        </p:blipFill>
        <p:spPr bwMode="auto">
          <a:xfrm>
            <a:off x="5122480" y="1333383"/>
            <a:ext cx="1952038" cy="15909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1"/>
          <p:cNvSpPr txBox="1"/>
          <p:nvPr/>
        </p:nvSpPr>
        <p:spPr>
          <a:xfrm>
            <a:off x="5122480" y="3095016"/>
            <a:ext cx="1875587" cy="400110"/>
          </a:xfrm>
          <a:prstGeom prst="rect">
            <a:avLst/>
          </a:prstGeom>
          <a:noFill/>
        </p:spPr>
        <p:txBody>
          <a:bodyPr wrap="square" rtlCol="0">
            <a:spAutoFit/>
          </a:bodyPr>
          <a:lstStyle>
            <a:defPPr>
              <a:defRPr lang="zh-CN"/>
            </a:defPPr>
            <a:lvl1pPr algn="ctr">
              <a:defRPr sz="4400" b="1">
                <a:solidFill>
                  <a:srgbClr val="003399"/>
                </a:solidFill>
                <a:latin typeface="+mj-lt"/>
                <a:ea typeface="黑体" panose="02010609060101010101" pitchFamily="49" charset="-122"/>
              </a:defRPr>
            </a:lvl1pPr>
          </a:lstStyle>
          <a:p>
            <a:r>
              <a:rPr lang="zh-CN" altLang="en-US" sz="2000" dirty="0" smtClean="0">
                <a:solidFill>
                  <a:schemeClr val="bg1"/>
                </a:solidFill>
                <a:latin typeface="Arial" panose="020B0604020202020204" pitchFamily="34" charset="0"/>
                <a:cs typeface="Arial" panose="020B0604020202020204" pitchFamily="34" charset="0"/>
              </a:rPr>
              <a:t>太阳能电池</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20" name="TextBox 11"/>
          <p:cNvSpPr txBox="1"/>
          <p:nvPr/>
        </p:nvSpPr>
        <p:spPr>
          <a:xfrm>
            <a:off x="8138741" y="3018072"/>
            <a:ext cx="2160965" cy="494238"/>
          </a:xfrm>
          <a:prstGeom prst="rect">
            <a:avLst/>
          </a:prstGeom>
          <a:noFill/>
        </p:spPr>
        <p:txBody>
          <a:bodyPr wrap="square" rtlCol="0">
            <a:spAutoFit/>
          </a:bodyPr>
          <a:lstStyle>
            <a:defPPr>
              <a:defRPr lang="zh-CN"/>
            </a:defPPr>
            <a:lvl1pPr algn="ctr">
              <a:defRPr sz="4400" b="1">
                <a:solidFill>
                  <a:srgbClr val="003399"/>
                </a:solidFill>
                <a:latin typeface="+mj-lt"/>
                <a:ea typeface="黑体" panose="02010609060101010101" pitchFamily="49" charset="-122"/>
              </a:defRPr>
            </a:lvl1pPr>
          </a:lstStyle>
          <a:p>
            <a:pPr>
              <a:lnSpc>
                <a:spcPct val="150000"/>
              </a:lnSpc>
            </a:pPr>
            <a:r>
              <a:rPr lang="zh-CN" altLang="en-US" sz="2000" dirty="0">
                <a:solidFill>
                  <a:schemeClr val="bg1"/>
                </a:solidFill>
                <a:latin typeface="Arial" panose="020B0604020202020204" pitchFamily="34" charset="0"/>
                <a:cs typeface="Arial" panose="020B0604020202020204" pitchFamily="34" charset="0"/>
              </a:rPr>
              <a:t>石墨</a:t>
            </a:r>
            <a:r>
              <a:rPr lang="zh-CN" altLang="en-US" sz="2000" dirty="0" smtClean="0">
                <a:solidFill>
                  <a:schemeClr val="bg1"/>
                </a:solidFill>
                <a:latin typeface="Arial" panose="020B0604020202020204" pitchFamily="34" charset="0"/>
                <a:cs typeface="Arial" panose="020B0604020202020204" pitchFamily="34" charset="0"/>
              </a:rPr>
              <a:t>烯防腐涂层</a:t>
            </a:r>
            <a:endParaRPr lang="zh-CN" altLang="en-US" sz="2000" dirty="0">
              <a:solidFill>
                <a:schemeClr val="bg1"/>
              </a:solidFill>
              <a:latin typeface="Arial" panose="020B0604020202020204" pitchFamily="34" charset="0"/>
              <a:cs typeface="Arial" panose="020B0604020202020204" pitchFamily="34" charset="0"/>
            </a:endParaRPr>
          </a:p>
        </p:txBody>
      </p:sp>
      <p:pic>
        <p:nvPicPr>
          <p:cNvPr id="25" name="Picture 26" descr="“轮船”的图片搜索结果"/>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038" b="2540"/>
          <a:stretch/>
        </p:blipFill>
        <p:spPr bwMode="auto">
          <a:xfrm>
            <a:off x="8271685" y="1354628"/>
            <a:ext cx="2028021" cy="156967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11"/>
          <p:cNvSpPr txBox="1"/>
          <p:nvPr/>
        </p:nvSpPr>
        <p:spPr>
          <a:xfrm>
            <a:off x="5174828" y="6060949"/>
            <a:ext cx="1970390" cy="401905"/>
          </a:xfrm>
          <a:prstGeom prst="rect">
            <a:avLst/>
          </a:prstGeom>
          <a:noFill/>
        </p:spPr>
        <p:txBody>
          <a:bodyPr wrap="square" rtlCol="0">
            <a:spAutoFit/>
          </a:bodyPr>
          <a:lstStyle>
            <a:defPPr>
              <a:defRPr lang="zh-CN"/>
            </a:defPPr>
            <a:lvl1pPr algn="ctr">
              <a:defRPr sz="4400" b="1">
                <a:solidFill>
                  <a:srgbClr val="003399"/>
                </a:solidFill>
                <a:latin typeface="+mj-lt"/>
                <a:ea typeface="黑体" panose="02010609060101010101" pitchFamily="49" charset="-122"/>
              </a:defRPr>
            </a:lvl1pPr>
          </a:lstStyle>
          <a:p>
            <a:pPr>
              <a:lnSpc>
                <a:spcPct val="110000"/>
              </a:lnSpc>
            </a:pPr>
            <a:r>
              <a:rPr lang="zh-CN" altLang="en-US" sz="2000" dirty="0" smtClean="0">
                <a:solidFill>
                  <a:schemeClr val="bg1"/>
                </a:solidFill>
                <a:latin typeface="Arial" panose="020B0604020202020204" pitchFamily="34" charset="0"/>
                <a:cs typeface="Arial" panose="020B0604020202020204" pitchFamily="34" charset="0"/>
              </a:rPr>
              <a:t>轻质高强材料</a:t>
            </a:r>
            <a:endParaRPr lang="zh-CN" altLang="en-US" sz="2000" dirty="0">
              <a:solidFill>
                <a:schemeClr val="bg1"/>
              </a:solidFill>
              <a:latin typeface="Arial" panose="020B0604020202020204" pitchFamily="34" charset="0"/>
              <a:cs typeface="Arial" panose="020B0604020202020204" pitchFamily="34" charset="0"/>
            </a:endParaRPr>
          </a:p>
        </p:txBody>
      </p:sp>
      <p:pic>
        <p:nvPicPr>
          <p:cNvPr id="27" name="Picture 16" descr="“石墨烯防弹”的图片搜索结果"/>
          <p:cNvPicPr>
            <a:picLocks noChangeAspect="1" noChangeArrowheads="1"/>
          </p:cNvPicPr>
          <p:nvPr/>
        </p:nvPicPr>
        <p:blipFill rotWithShape="1">
          <a:blip r:embed="rId7">
            <a:extLst>
              <a:ext uri="{28A0092B-C50C-407E-A947-70E740481C1C}">
                <a14:useLocalDpi xmlns:a14="http://schemas.microsoft.com/office/drawing/2010/main" val="0"/>
              </a:ext>
            </a:extLst>
          </a:blip>
          <a:srcRect l="10006" r="8155" b="6766"/>
          <a:stretch/>
        </p:blipFill>
        <p:spPr bwMode="auto">
          <a:xfrm>
            <a:off x="5174828" y="4478755"/>
            <a:ext cx="1896031" cy="1419806"/>
          </a:xfrm>
          <a:prstGeom prst="rect">
            <a:avLst/>
          </a:prstGeom>
          <a:noFill/>
          <a:extLst>
            <a:ext uri="{909E8E84-426E-40DD-AFC4-6F175D3DCCD1}">
              <a14:hiddenFill xmlns:a14="http://schemas.microsoft.com/office/drawing/2010/main">
                <a:solidFill>
                  <a:srgbClr val="FFFFFF"/>
                </a:solidFill>
              </a14:hiddenFill>
            </a:ext>
          </a:extLst>
        </p:spPr>
      </p:pic>
      <p:pic>
        <p:nvPicPr>
          <p:cNvPr id="28" name="图片 27"/>
          <p:cNvPicPr>
            <a:picLocks noChangeAspect="1"/>
          </p:cNvPicPr>
          <p:nvPr/>
        </p:nvPicPr>
        <p:blipFill rotWithShape="1">
          <a:blip r:embed="rId8"/>
          <a:srcRect l="17397" r="16154"/>
          <a:stretch/>
        </p:blipFill>
        <p:spPr>
          <a:xfrm>
            <a:off x="8282079" y="4434150"/>
            <a:ext cx="2028022" cy="1492661"/>
          </a:xfrm>
          <a:prstGeom prst="rect">
            <a:avLst/>
          </a:prstGeom>
        </p:spPr>
      </p:pic>
      <p:sp>
        <p:nvSpPr>
          <p:cNvPr id="29" name="矩形 28"/>
          <p:cNvSpPr/>
          <p:nvPr/>
        </p:nvSpPr>
        <p:spPr>
          <a:xfrm>
            <a:off x="8508999" y="6025539"/>
            <a:ext cx="161827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b="1" dirty="0" smtClean="0">
                <a:solidFill>
                  <a:schemeClr val="bg1"/>
                </a:solidFill>
                <a:latin typeface="黑体" panose="02010609060101010101" pitchFamily="49" charset="-122"/>
                <a:ea typeface="黑体" panose="02010609060101010101" pitchFamily="49" charset="-122"/>
              </a:rPr>
              <a:t>石墨烯</a:t>
            </a:r>
            <a:r>
              <a:rPr lang="en-US" altLang="zh-CN" sz="2000" b="1" dirty="0" smtClean="0">
                <a:solidFill>
                  <a:schemeClr val="bg1"/>
                </a:solidFill>
                <a:latin typeface="黑体" panose="02010609060101010101" pitchFamily="49" charset="-122"/>
                <a:ea typeface="黑体" panose="02010609060101010101" pitchFamily="49" charset="-122"/>
              </a:rPr>
              <a:t>LED</a:t>
            </a:r>
            <a:r>
              <a:rPr lang="zh-CN" altLang="en-US" sz="2000" b="1" dirty="0" smtClean="0">
                <a:solidFill>
                  <a:schemeClr val="bg1"/>
                </a:solidFill>
                <a:latin typeface="黑体" panose="02010609060101010101" pitchFamily="49" charset="-122"/>
                <a:ea typeface="黑体" panose="02010609060101010101" pitchFamily="49" charset="-122"/>
              </a:rPr>
              <a:t>灯</a:t>
            </a:r>
            <a:endParaRPr kumimoji="0" lang="zh-CN" altLang="en-US" sz="20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819471140"/>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3"/>
          <p:cNvSpPr txBox="1">
            <a:spLocks noChangeArrowheads="1"/>
          </p:cNvSpPr>
          <p:nvPr/>
        </p:nvSpPr>
        <p:spPr bwMode="auto">
          <a:xfrm>
            <a:off x="5134759" y="3022503"/>
            <a:ext cx="5575513" cy="586957"/>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a:r>
              <a:rPr lang="zh-CN" altLang="en-US" sz="3200" dirty="0" smtClean="0">
                <a:solidFill>
                  <a:prstClr val="white"/>
                </a:solidFill>
                <a:effectLst/>
                <a:latin typeface="SimSun" charset="-122"/>
                <a:ea typeface="SimSun" charset="-122"/>
                <a:cs typeface="SimSun" charset="-122"/>
              </a:rPr>
              <a:t>大尺寸单晶</a:t>
            </a:r>
            <a:r>
              <a:rPr lang="zh-CN" altLang="en-US" sz="3200" smtClean="0">
                <a:solidFill>
                  <a:prstClr val="white"/>
                </a:solidFill>
                <a:effectLst/>
                <a:latin typeface="SimSun" charset="-122"/>
                <a:ea typeface="SimSun" charset="-122"/>
                <a:cs typeface="SimSun" charset="-122"/>
              </a:rPr>
              <a:t>石墨烯的超快制备</a:t>
            </a:r>
            <a:endParaRPr lang="zh-CN" altLang="en-US" sz="3200" dirty="0">
              <a:solidFill>
                <a:prstClr val="white"/>
              </a:solidFill>
              <a:effectLst/>
              <a:latin typeface="SimSun" charset="-122"/>
              <a:ea typeface="SimSun" charset="-122"/>
              <a:cs typeface="SimSun" charset="-122"/>
            </a:endParaRPr>
          </a:p>
        </p:txBody>
      </p:sp>
      <p:cxnSp>
        <p:nvCxnSpPr>
          <p:cNvPr id="56" name="Straight Connector 4"/>
          <p:cNvCxnSpPr/>
          <p:nvPr/>
        </p:nvCxnSpPr>
        <p:spPr>
          <a:xfrm>
            <a:off x="5210960" y="3638383"/>
            <a:ext cx="361240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 name="Group 1"/>
          <p:cNvGrpSpPr/>
          <p:nvPr/>
        </p:nvGrpSpPr>
        <p:grpSpPr>
          <a:xfrm>
            <a:off x="-2982769" y="3616264"/>
            <a:ext cx="6950890" cy="7035260"/>
            <a:chOff x="4297681" y="2137013"/>
            <a:chExt cx="3596640" cy="3640296"/>
          </a:xfrm>
        </p:grpSpPr>
        <p:sp>
          <p:nvSpPr>
            <p:cNvPr id="65" name="Line 699"/>
            <p:cNvSpPr>
              <a:spLocks noChangeShapeType="1"/>
            </p:cNvSpPr>
            <p:nvPr/>
          </p:nvSpPr>
          <p:spPr bwMode="auto">
            <a:xfrm flipH="1" flipV="1">
              <a:off x="6010042" y="2137013"/>
              <a:ext cx="971473" cy="229223"/>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6" name="Freeform 700"/>
            <p:cNvSpPr/>
            <p:nvPr/>
          </p:nvSpPr>
          <p:spPr bwMode="auto">
            <a:xfrm>
              <a:off x="6981517" y="2366236"/>
              <a:ext cx="912804" cy="1547262"/>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7" name="Freeform 701"/>
            <p:cNvSpPr/>
            <p:nvPr/>
          </p:nvSpPr>
          <p:spPr bwMode="auto">
            <a:xfrm>
              <a:off x="5240505" y="3913500"/>
              <a:ext cx="2653816" cy="1863809"/>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8" name="Line 702"/>
            <p:cNvSpPr>
              <a:spLocks noChangeShapeType="1"/>
            </p:cNvSpPr>
            <p:nvPr/>
          </p:nvSpPr>
          <p:spPr bwMode="auto">
            <a:xfrm>
              <a:off x="4440949" y="4633919"/>
              <a:ext cx="799556" cy="10205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9" name="Freeform 703"/>
            <p:cNvSpPr/>
            <p:nvPr/>
          </p:nvSpPr>
          <p:spPr bwMode="auto">
            <a:xfrm>
              <a:off x="4297681" y="3149337"/>
              <a:ext cx="143268" cy="1484584"/>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0" name="Line 704"/>
            <p:cNvSpPr>
              <a:spLocks noChangeShapeType="1"/>
            </p:cNvSpPr>
            <p:nvPr/>
          </p:nvSpPr>
          <p:spPr bwMode="auto">
            <a:xfrm flipH="1">
              <a:off x="5114925" y="2137013"/>
              <a:ext cx="895116" cy="2966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1" name="Freeform 705"/>
            <p:cNvSpPr/>
            <p:nvPr/>
          </p:nvSpPr>
          <p:spPr bwMode="auto">
            <a:xfrm>
              <a:off x="5112461" y="2348476"/>
              <a:ext cx="1871166" cy="103615"/>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2" name="Freeform 706"/>
            <p:cNvSpPr/>
            <p:nvPr/>
          </p:nvSpPr>
          <p:spPr bwMode="auto">
            <a:xfrm>
              <a:off x="4997636" y="4060857"/>
              <a:ext cx="242869" cy="1593654"/>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3" name="Freeform 707"/>
            <p:cNvSpPr/>
            <p:nvPr/>
          </p:nvSpPr>
          <p:spPr bwMode="auto">
            <a:xfrm>
              <a:off x="4997636" y="2442645"/>
              <a:ext cx="180104" cy="1618213"/>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4" name="Freeform 708"/>
            <p:cNvSpPr/>
            <p:nvPr/>
          </p:nvSpPr>
          <p:spPr bwMode="auto">
            <a:xfrm>
              <a:off x="5963651" y="4745799"/>
              <a:ext cx="409345" cy="1031510"/>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5" name="Freeform 709"/>
            <p:cNvSpPr/>
            <p:nvPr/>
          </p:nvSpPr>
          <p:spPr bwMode="auto">
            <a:xfrm>
              <a:off x="5963652" y="2348500"/>
              <a:ext cx="450260" cy="2397304"/>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6" name="Line 710"/>
            <p:cNvSpPr>
              <a:spLocks noChangeShapeType="1"/>
            </p:cNvSpPr>
            <p:nvPr/>
          </p:nvSpPr>
          <p:spPr bwMode="auto">
            <a:xfrm>
              <a:off x="6010042" y="2137015"/>
              <a:ext cx="24560" cy="21148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7" name="Line 711"/>
            <p:cNvSpPr>
              <a:spLocks noChangeShapeType="1"/>
            </p:cNvSpPr>
            <p:nvPr/>
          </p:nvSpPr>
          <p:spPr bwMode="auto">
            <a:xfrm flipH="1">
              <a:off x="4368632" y="2434349"/>
              <a:ext cx="751816" cy="71507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8" name="Line 712"/>
            <p:cNvSpPr>
              <a:spLocks noChangeShapeType="1"/>
            </p:cNvSpPr>
            <p:nvPr/>
          </p:nvSpPr>
          <p:spPr bwMode="auto">
            <a:xfrm flipH="1" flipV="1">
              <a:off x="7681469" y="3816627"/>
              <a:ext cx="212851" cy="9687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9" name="Line 713"/>
            <p:cNvSpPr>
              <a:spLocks noChangeShapeType="1"/>
            </p:cNvSpPr>
            <p:nvPr/>
          </p:nvSpPr>
          <p:spPr bwMode="auto">
            <a:xfrm flipH="1" flipV="1">
              <a:off x="6981510" y="2366234"/>
              <a:ext cx="237017" cy="63173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0" name="Line 714"/>
            <p:cNvSpPr>
              <a:spLocks noChangeShapeType="1"/>
            </p:cNvSpPr>
            <p:nvPr/>
          </p:nvSpPr>
          <p:spPr bwMode="auto">
            <a:xfrm flipH="1" flipV="1">
              <a:off x="7214834" y="2997969"/>
              <a:ext cx="466634" cy="818657"/>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1" name="Line 715"/>
            <p:cNvSpPr>
              <a:spLocks noChangeShapeType="1"/>
            </p:cNvSpPr>
            <p:nvPr/>
          </p:nvSpPr>
          <p:spPr bwMode="auto">
            <a:xfrm flipH="1" flipV="1">
              <a:off x="7681469" y="3816627"/>
              <a:ext cx="20465" cy="110245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2" name="Freeform 716"/>
            <p:cNvSpPr/>
            <p:nvPr/>
          </p:nvSpPr>
          <p:spPr bwMode="auto">
            <a:xfrm>
              <a:off x="5963652" y="4745802"/>
              <a:ext cx="1738283" cy="328828"/>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3" name="Line 717"/>
            <p:cNvSpPr>
              <a:spLocks noChangeShapeType="1"/>
            </p:cNvSpPr>
            <p:nvPr/>
          </p:nvSpPr>
          <p:spPr bwMode="auto">
            <a:xfrm>
              <a:off x="4997636" y="4060859"/>
              <a:ext cx="966016" cy="68494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4" name="Line 718"/>
            <p:cNvSpPr>
              <a:spLocks noChangeShapeType="1"/>
            </p:cNvSpPr>
            <p:nvPr/>
          </p:nvSpPr>
          <p:spPr bwMode="auto">
            <a:xfrm>
              <a:off x="4368632" y="3149421"/>
              <a:ext cx="629002" cy="91143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5" name="Line 719"/>
            <p:cNvSpPr>
              <a:spLocks noChangeShapeType="1"/>
            </p:cNvSpPr>
            <p:nvPr/>
          </p:nvSpPr>
          <p:spPr bwMode="auto">
            <a:xfrm flipH="1">
              <a:off x="4368634" y="2944756"/>
              <a:ext cx="809106" cy="20466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6" name="Line 720"/>
            <p:cNvSpPr>
              <a:spLocks noChangeShapeType="1"/>
            </p:cNvSpPr>
            <p:nvPr/>
          </p:nvSpPr>
          <p:spPr bwMode="auto">
            <a:xfrm flipH="1">
              <a:off x="5177742" y="2348501"/>
              <a:ext cx="856862" cy="59625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7" name="Line 721"/>
            <p:cNvSpPr>
              <a:spLocks noChangeShapeType="1"/>
            </p:cNvSpPr>
            <p:nvPr/>
          </p:nvSpPr>
          <p:spPr bwMode="auto">
            <a:xfrm flipH="1" flipV="1">
              <a:off x="6034604" y="2348500"/>
              <a:ext cx="1180232" cy="649470"/>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8" name="Freeform 722"/>
            <p:cNvSpPr/>
            <p:nvPr/>
          </p:nvSpPr>
          <p:spPr bwMode="auto">
            <a:xfrm>
              <a:off x="7214833" y="2997968"/>
              <a:ext cx="573059" cy="798191"/>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9" name="Freeform 723"/>
            <p:cNvSpPr/>
            <p:nvPr/>
          </p:nvSpPr>
          <p:spPr bwMode="auto">
            <a:xfrm>
              <a:off x="7193002" y="2997968"/>
              <a:ext cx="491195" cy="2076661"/>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0" name="Line 724"/>
            <p:cNvSpPr>
              <a:spLocks noChangeShapeType="1"/>
            </p:cNvSpPr>
            <p:nvPr/>
          </p:nvSpPr>
          <p:spPr bwMode="auto">
            <a:xfrm flipV="1">
              <a:off x="6413914" y="2997968"/>
              <a:ext cx="800921" cy="25651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1" name="Line 725"/>
            <p:cNvSpPr>
              <a:spLocks noChangeShapeType="1"/>
            </p:cNvSpPr>
            <p:nvPr/>
          </p:nvSpPr>
          <p:spPr bwMode="auto">
            <a:xfrm flipV="1">
              <a:off x="4997634" y="3254480"/>
              <a:ext cx="1416278" cy="8172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2" name="Freeform 726"/>
            <p:cNvSpPr/>
            <p:nvPr/>
          </p:nvSpPr>
          <p:spPr bwMode="auto">
            <a:xfrm>
              <a:off x="4440949" y="4071773"/>
              <a:ext cx="753165" cy="1069713"/>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3" name="Line 728"/>
            <p:cNvSpPr>
              <a:spLocks noChangeShapeType="1"/>
            </p:cNvSpPr>
            <p:nvPr/>
          </p:nvSpPr>
          <p:spPr bwMode="auto">
            <a:xfrm flipH="1">
              <a:off x="5194114" y="4745801"/>
              <a:ext cx="769538" cy="39568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4" name="Freeform 729"/>
            <p:cNvSpPr/>
            <p:nvPr/>
          </p:nvSpPr>
          <p:spPr bwMode="auto">
            <a:xfrm>
              <a:off x="5963654" y="3816625"/>
              <a:ext cx="1717818" cy="929177"/>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5" name="Freeform 730"/>
            <p:cNvSpPr/>
            <p:nvPr/>
          </p:nvSpPr>
          <p:spPr bwMode="auto">
            <a:xfrm>
              <a:off x="5254151" y="5500332"/>
              <a:ext cx="1756021" cy="158273"/>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6" name="Freeform 731"/>
            <p:cNvSpPr/>
            <p:nvPr/>
          </p:nvSpPr>
          <p:spPr bwMode="auto">
            <a:xfrm>
              <a:off x="5194116" y="5074626"/>
              <a:ext cx="2009806" cy="477551"/>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7" name="Line 732"/>
            <p:cNvSpPr>
              <a:spLocks noChangeShapeType="1"/>
            </p:cNvSpPr>
            <p:nvPr/>
          </p:nvSpPr>
          <p:spPr bwMode="auto">
            <a:xfrm>
              <a:off x="6413918" y="3254481"/>
              <a:ext cx="780454" cy="75316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8" name="Line 733"/>
            <p:cNvSpPr>
              <a:spLocks noChangeShapeType="1"/>
            </p:cNvSpPr>
            <p:nvPr/>
          </p:nvSpPr>
          <p:spPr bwMode="auto">
            <a:xfrm>
              <a:off x="5177745" y="2944750"/>
              <a:ext cx="1236173" cy="3097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grpSp>
      <p:grpSp>
        <p:nvGrpSpPr>
          <p:cNvPr id="99" name="Group 1"/>
          <p:cNvGrpSpPr/>
          <p:nvPr/>
        </p:nvGrpSpPr>
        <p:grpSpPr>
          <a:xfrm>
            <a:off x="9290190" y="-3412530"/>
            <a:ext cx="5803619" cy="5874063"/>
            <a:chOff x="4297681" y="2137013"/>
            <a:chExt cx="3596640" cy="3640296"/>
          </a:xfrm>
        </p:grpSpPr>
        <p:sp>
          <p:nvSpPr>
            <p:cNvPr id="100" name="Line 699"/>
            <p:cNvSpPr>
              <a:spLocks noChangeShapeType="1"/>
            </p:cNvSpPr>
            <p:nvPr/>
          </p:nvSpPr>
          <p:spPr bwMode="auto">
            <a:xfrm flipH="1" flipV="1">
              <a:off x="6010042" y="2137013"/>
              <a:ext cx="971473" cy="229223"/>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1" name="Freeform 700"/>
            <p:cNvSpPr/>
            <p:nvPr/>
          </p:nvSpPr>
          <p:spPr bwMode="auto">
            <a:xfrm>
              <a:off x="6981517" y="2366236"/>
              <a:ext cx="912804" cy="1547262"/>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2" name="Freeform 701"/>
            <p:cNvSpPr/>
            <p:nvPr/>
          </p:nvSpPr>
          <p:spPr bwMode="auto">
            <a:xfrm>
              <a:off x="5240505" y="3913500"/>
              <a:ext cx="2653816" cy="1863809"/>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3" name="Line 702"/>
            <p:cNvSpPr>
              <a:spLocks noChangeShapeType="1"/>
            </p:cNvSpPr>
            <p:nvPr/>
          </p:nvSpPr>
          <p:spPr bwMode="auto">
            <a:xfrm>
              <a:off x="4440949" y="4633919"/>
              <a:ext cx="799556" cy="10205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4" name="Freeform 703"/>
            <p:cNvSpPr/>
            <p:nvPr/>
          </p:nvSpPr>
          <p:spPr bwMode="auto">
            <a:xfrm>
              <a:off x="4297681" y="3149337"/>
              <a:ext cx="143268" cy="1484584"/>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5" name="Line 704"/>
            <p:cNvSpPr>
              <a:spLocks noChangeShapeType="1"/>
            </p:cNvSpPr>
            <p:nvPr/>
          </p:nvSpPr>
          <p:spPr bwMode="auto">
            <a:xfrm flipH="1">
              <a:off x="5114925" y="2137013"/>
              <a:ext cx="895116" cy="2966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6" name="Freeform 705"/>
            <p:cNvSpPr/>
            <p:nvPr/>
          </p:nvSpPr>
          <p:spPr bwMode="auto">
            <a:xfrm>
              <a:off x="5114925" y="2340343"/>
              <a:ext cx="1871166" cy="103615"/>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7" name="Freeform 706"/>
            <p:cNvSpPr/>
            <p:nvPr/>
          </p:nvSpPr>
          <p:spPr bwMode="auto">
            <a:xfrm>
              <a:off x="4997636" y="4060857"/>
              <a:ext cx="242869" cy="1593654"/>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8" name="Freeform 707"/>
            <p:cNvSpPr/>
            <p:nvPr/>
          </p:nvSpPr>
          <p:spPr bwMode="auto">
            <a:xfrm>
              <a:off x="4997636" y="2442645"/>
              <a:ext cx="180104" cy="1618213"/>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9" name="Freeform 708"/>
            <p:cNvSpPr/>
            <p:nvPr/>
          </p:nvSpPr>
          <p:spPr bwMode="auto">
            <a:xfrm>
              <a:off x="5963651" y="4745799"/>
              <a:ext cx="409345" cy="1031510"/>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0" name="Freeform 709"/>
            <p:cNvSpPr/>
            <p:nvPr/>
          </p:nvSpPr>
          <p:spPr bwMode="auto">
            <a:xfrm>
              <a:off x="5963652" y="2348500"/>
              <a:ext cx="450260" cy="2397304"/>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1" name="Line 710"/>
            <p:cNvSpPr>
              <a:spLocks noChangeShapeType="1"/>
            </p:cNvSpPr>
            <p:nvPr/>
          </p:nvSpPr>
          <p:spPr bwMode="auto">
            <a:xfrm>
              <a:off x="6010042" y="2137015"/>
              <a:ext cx="24560" cy="21148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2" name="Line 711"/>
            <p:cNvSpPr>
              <a:spLocks noChangeShapeType="1"/>
            </p:cNvSpPr>
            <p:nvPr/>
          </p:nvSpPr>
          <p:spPr bwMode="auto">
            <a:xfrm flipH="1">
              <a:off x="4368632" y="2434349"/>
              <a:ext cx="751816" cy="71507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3" name="Line 712"/>
            <p:cNvSpPr>
              <a:spLocks noChangeShapeType="1"/>
            </p:cNvSpPr>
            <p:nvPr/>
          </p:nvSpPr>
          <p:spPr bwMode="auto">
            <a:xfrm flipH="1" flipV="1">
              <a:off x="7681469" y="3816627"/>
              <a:ext cx="212851" cy="9687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4" name="Line 713"/>
            <p:cNvSpPr>
              <a:spLocks noChangeShapeType="1"/>
            </p:cNvSpPr>
            <p:nvPr/>
          </p:nvSpPr>
          <p:spPr bwMode="auto">
            <a:xfrm flipH="1" flipV="1">
              <a:off x="6972417" y="2367473"/>
              <a:ext cx="242415" cy="63049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5" name="Line 714"/>
            <p:cNvSpPr>
              <a:spLocks noChangeShapeType="1"/>
            </p:cNvSpPr>
            <p:nvPr/>
          </p:nvSpPr>
          <p:spPr bwMode="auto">
            <a:xfrm flipH="1" flipV="1">
              <a:off x="7214834" y="2997969"/>
              <a:ext cx="466634" cy="818657"/>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6" name="Line 715"/>
            <p:cNvSpPr>
              <a:spLocks noChangeShapeType="1"/>
            </p:cNvSpPr>
            <p:nvPr/>
          </p:nvSpPr>
          <p:spPr bwMode="auto">
            <a:xfrm flipH="1" flipV="1">
              <a:off x="7681469" y="3816627"/>
              <a:ext cx="20465" cy="110245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7" name="Freeform 716"/>
            <p:cNvSpPr/>
            <p:nvPr/>
          </p:nvSpPr>
          <p:spPr bwMode="auto">
            <a:xfrm>
              <a:off x="5963652" y="4745802"/>
              <a:ext cx="1738283" cy="328828"/>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8" name="Line 717"/>
            <p:cNvSpPr>
              <a:spLocks noChangeShapeType="1"/>
            </p:cNvSpPr>
            <p:nvPr/>
          </p:nvSpPr>
          <p:spPr bwMode="auto">
            <a:xfrm>
              <a:off x="4997636" y="4060859"/>
              <a:ext cx="966016" cy="68494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9" name="Line 718"/>
            <p:cNvSpPr>
              <a:spLocks noChangeShapeType="1"/>
            </p:cNvSpPr>
            <p:nvPr/>
          </p:nvSpPr>
          <p:spPr bwMode="auto">
            <a:xfrm>
              <a:off x="4368632" y="3149421"/>
              <a:ext cx="629002" cy="91143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0" name="Line 719"/>
            <p:cNvSpPr>
              <a:spLocks noChangeShapeType="1"/>
            </p:cNvSpPr>
            <p:nvPr/>
          </p:nvSpPr>
          <p:spPr bwMode="auto">
            <a:xfrm flipH="1">
              <a:off x="4368634" y="2944756"/>
              <a:ext cx="809106" cy="20466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1" name="Line 720"/>
            <p:cNvSpPr>
              <a:spLocks noChangeShapeType="1"/>
            </p:cNvSpPr>
            <p:nvPr/>
          </p:nvSpPr>
          <p:spPr bwMode="auto">
            <a:xfrm flipH="1">
              <a:off x="5177742" y="2348501"/>
              <a:ext cx="856862" cy="59625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2" name="Line 721"/>
            <p:cNvSpPr>
              <a:spLocks noChangeShapeType="1"/>
            </p:cNvSpPr>
            <p:nvPr/>
          </p:nvSpPr>
          <p:spPr bwMode="auto">
            <a:xfrm flipH="1" flipV="1">
              <a:off x="6034604" y="2348500"/>
              <a:ext cx="1180232" cy="649470"/>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3" name="Freeform 722"/>
            <p:cNvSpPr/>
            <p:nvPr/>
          </p:nvSpPr>
          <p:spPr bwMode="auto">
            <a:xfrm>
              <a:off x="7214833" y="2997968"/>
              <a:ext cx="573059" cy="798191"/>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4" name="Freeform 723"/>
            <p:cNvSpPr/>
            <p:nvPr/>
          </p:nvSpPr>
          <p:spPr bwMode="auto">
            <a:xfrm>
              <a:off x="7193002" y="2997968"/>
              <a:ext cx="491195" cy="2076661"/>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5" name="Line 724"/>
            <p:cNvSpPr>
              <a:spLocks noChangeShapeType="1"/>
            </p:cNvSpPr>
            <p:nvPr/>
          </p:nvSpPr>
          <p:spPr bwMode="auto">
            <a:xfrm flipV="1">
              <a:off x="6413914" y="2997968"/>
              <a:ext cx="800921" cy="25651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6" name="Line 725"/>
            <p:cNvSpPr>
              <a:spLocks noChangeShapeType="1"/>
            </p:cNvSpPr>
            <p:nvPr/>
          </p:nvSpPr>
          <p:spPr bwMode="auto">
            <a:xfrm flipV="1">
              <a:off x="4997634" y="3254480"/>
              <a:ext cx="1416278" cy="8172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7" name="Freeform 726"/>
            <p:cNvSpPr/>
            <p:nvPr/>
          </p:nvSpPr>
          <p:spPr bwMode="auto">
            <a:xfrm>
              <a:off x="4440949" y="4071773"/>
              <a:ext cx="753165" cy="1069713"/>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8" name="Line 728"/>
            <p:cNvSpPr>
              <a:spLocks noChangeShapeType="1"/>
            </p:cNvSpPr>
            <p:nvPr/>
          </p:nvSpPr>
          <p:spPr bwMode="auto">
            <a:xfrm flipH="1">
              <a:off x="5194114" y="4745801"/>
              <a:ext cx="769538" cy="39568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9" name="Freeform 729"/>
            <p:cNvSpPr/>
            <p:nvPr/>
          </p:nvSpPr>
          <p:spPr bwMode="auto">
            <a:xfrm>
              <a:off x="5963654" y="3816625"/>
              <a:ext cx="1717818" cy="929177"/>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0" name="Freeform 730"/>
            <p:cNvSpPr/>
            <p:nvPr/>
          </p:nvSpPr>
          <p:spPr bwMode="auto">
            <a:xfrm>
              <a:off x="5254151" y="5500332"/>
              <a:ext cx="1756021" cy="158273"/>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1" name="Freeform 731"/>
            <p:cNvSpPr/>
            <p:nvPr/>
          </p:nvSpPr>
          <p:spPr bwMode="auto">
            <a:xfrm>
              <a:off x="5194116" y="5074626"/>
              <a:ext cx="2009806" cy="477551"/>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2" name="Line 732"/>
            <p:cNvSpPr>
              <a:spLocks noChangeShapeType="1"/>
            </p:cNvSpPr>
            <p:nvPr/>
          </p:nvSpPr>
          <p:spPr bwMode="auto">
            <a:xfrm>
              <a:off x="6413918" y="3254481"/>
              <a:ext cx="780454" cy="75316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3" name="Line 733"/>
            <p:cNvSpPr>
              <a:spLocks noChangeShapeType="1"/>
            </p:cNvSpPr>
            <p:nvPr/>
          </p:nvSpPr>
          <p:spPr bwMode="auto">
            <a:xfrm>
              <a:off x="5177745" y="2944750"/>
              <a:ext cx="1236173" cy="3097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grpSp>
      <p:grpSp>
        <p:nvGrpSpPr>
          <p:cNvPr id="2" name="组合 1"/>
          <p:cNvGrpSpPr/>
          <p:nvPr/>
        </p:nvGrpSpPr>
        <p:grpSpPr>
          <a:xfrm>
            <a:off x="2553194" y="2109078"/>
            <a:ext cx="3784654" cy="771623"/>
            <a:chOff x="2553194" y="2109078"/>
            <a:chExt cx="3784654" cy="771623"/>
          </a:xfrm>
        </p:grpSpPr>
        <p:sp>
          <p:nvSpPr>
            <p:cNvPr id="54" name="Rectangle 1"/>
            <p:cNvSpPr/>
            <p:nvPr/>
          </p:nvSpPr>
          <p:spPr>
            <a:xfrm>
              <a:off x="2553195" y="2115243"/>
              <a:ext cx="3784653" cy="759293"/>
            </a:xfrm>
            <a:prstGeom prst="rect">
              <a:avLst/>
            </a:prstGeom>
            <a:gradFill flip="none" rotWithShape="1">
              <a:gsLst>
                <a:gs pos="87000">
                  <a:srgbClr val="2A9995">
                    <a:alpha val="40000"/>
                  </a:srgbClr>
                </a:gs>
                <a:gs pos="0">
                  <a:srgbClr val="8EE0DC">
                    <a:alpha val="7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solidFill>
                  <a:prstClr val="white"/>
                </a:solidFill>
              </a:endParaRPr>
            </a:p>
          </p:txBody>
        </p:sp>
        <p:sp>
          <p:nvSpPr>
            <p:cNvPr id="57" name="Rectangle 3"/>
            <p:cNvSpPr txBox="1">
              <a:spLocks noChangeArrowheads="1"/>
            </p:cNvSpPr>
            <p:nvPr/>
          </p:nvSpPr>
          <p:spPr bwMode="auto">
            <a:xfrm>
              <a:off x="5134760" y="2109078"/>
              <a:ext cx="774482" cy="771623"/>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a:r>
                <a:rPr lang="en-US" altLang="ko-KR" dirty="0" smtClean="0">
                  <a:solidFill>
                    <a:prstClr val="white"/>
                  </a:solidFill>
                  <a:effectLst/>
                  <a:latin typeface="Calibri" panose="020F0502020204030204" pitchFamily="34" charset="0"/>
                </a:rPr>
                <a:t>0</a:t>
              </a:r>
              <a:r>
                <a:rPr lang="en-US" altLang="zh-CN" dirty="0">
                  <a:solidFill>
                    <a:prstClr val="white"/>
                  </a:solidFill>
                  <a:effectLst/>
                  <a:latin typeface="Calibri" panose="020F0502020204030204" pitchFamily="34" charset="0"/>
                </a:rPr>
                <a:t>5</a:t>
              </a:r>
              <a:endParaRPr lang="en-US" altLang="ko-KR" dirty="0">
                <a:solidFill>
                  <a:prstClr val="white"/>
                </a:solidFill>
                <a:effectLst/>
                <a:latin typeface="Calibri" panose="020F0502020204030204" pitchFamily="34" charset="0"/>
              </a:endParaRPr>
            </a:p>
          </p:txBody>
        </p:sp>
        <p:sp>
          <p:nvSpPr>
            <p:cNvPr id="58" name="Rectangle 3"/>
            <p:cNvSpPr txBox="1">
              <a:spLocks noChangeArrowheads="1"/>
            </p:cNvSpPr>
            <p:nvPr/>
          </p:nvSpPr>
          <p:spPr bwMode="auto">
            <a:xfrm>
              <a:off x="2553194" y="2309133"/>
              <a:ext cx="2657765" cy="309958"/>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a:r>
                <a:rPr lang="zh-CN" altLang="en-US" sz="14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latin typeface="SimSun" charset="-122"/>
                  <a:ea typeface="SimSun" charset="-122"/>
                  <a:cs typeface="SimSun" charset="-122"/>
                </a:rPr>
                <a:t>大尺寸单晶石墨烯的超快制备</a:t>
              </a:r>
              <a:endParaRPr lang="en-US" altLang="zh-CN" sz="14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latin typeface="SimSun" charset="-122"/>
                <a:ea typeface="SimSun" charset="-122"/>
                <a:cs typeface="SimSun" charset="-122"/>
              </a:endParaRPr>
            </a:p>
          </p:txBody>
        </p:sp>
      </p:grpSp>
      <p:cxnSp>
        <p:nvCxnSpPr>
          <p:cNvPr id="134" name="Straight Connector 4"/>
          <p:cNvCxnSpPr/>
          <p:nvPr/>
        </p:nvCxnSpPr>
        <p:spPr>
          <a:xfrm>
            <a:off x="5210960" y="3638383"/>
            <a:ext cx="549931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53938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1+#ppt_w/2"/>
                                          </p:val>
                                        </p:tav>
                                        <p:tav tm="100000">
                                          <p:val>
                                            <p:strVal val="#ppt_x"/>
                                          </p:val>
                                        </p:tav>
                                      </p:tavLst>
                                    </p:anim>
                                    <p:anim calcmode="lin" valueType="num">
                                      <p:cBhvr additive="base">
                                        <p:cTn id="8" dur="500" fill="hold"/>
                                        <p:tgtEl>
                                          <p:spTgt spid="99"/>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0-#ppt_w/2"/>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7"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ppt_w/2"/>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12" presetClass="entr" presetSubtype="1" fill="hold" grpId="0" nodeType="afterEffect">
                                  <p:stCondLst>
                                    <p:cond delay="0"/>
                                  </p:stCondLst>
                                  <p:iterate type="lt">
                                    <p:tmPct val="10000"/>
                                  </p:iterate>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p:tgtEl>
                                          <p:spTgt spid="55"/>
                                        </p:tgtEl>
                                        <p:attrNameLst>
                                          <p:attrName>ppt_y</p:attrName>
                                        </p:attrNameLst>
                                      </p:cBhvr>
                                      <p:tavLst>
                                        <p:tav tm="0">
                                          <p:val>
                                            <p:strVal val="#ppt_y-#ppt_h*1.125000"/>
                                          </p:val>
                                        </p:tav>
                                        <p:tav tm="100000">
                                          <p:val>
                                            <p:strVal val="#ppt_y"/>
                                          </p:val>
                                        </p:tav>
                                      </p:tavLst>
                                    </p:anim>
                                    <p:animEffect transition="in" filter="wipe(down)">
                                      <p:cBhvr>
                                        <p:cTn id="24" dur="500"/>
                                        <p:tgtEl>
                                          <p:spTgt spid="55"/>
                                        </p:tgtEl>
                                      </p:cBhvr>
                                    </p:animEffect>
                                  </p:childTnLst>
                                </p:cTn>
                              </p:par>
                            </p:childTnLst>
                          </p:cTn>
                        </p:par>
                        <p:par>
                          <p:cTn id="25" fill="hold">
                            <p:stCondLst>
                              <p:cond delay="2100"/>
                            </p:stCondLst>
                            <p:childTnLst>
                              <p:par>
                                <p:cTn id="26" presetID="22" presetClass="entr" presetSubtype="8"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par>
                          <p:cTn id="29" fill="hold">
                            <p:stCondLst>
                              <p:cond delay="2600"/>
                            </p:stCondLst>
                            <p:childTnLst>
                              <p:par>
                                <p:cTn id="30" presetID="22" presetClass="entr" presetSubtype="8" fill="hold" nodeType="afterEffect">
                                  <p:stCondLst>
                                    <p:cond delay="0"/>
                                  </p:stCondLst>
                                  <p:childTnLst>
                                    <p:set>
                                      <p:cBhvr>
                                        <p:cTn id="31" dur="1" fill="hold">
                                          <p:stCondLst>
                                            <p:cond delay="0"/>
                                          </p:stCondLst>
                                        </p:cTn>
                                        <p:tgtEl>
                                          <p:spTgt spid="134"/>
                                        </p:tgtEl>
                                        <p:attrNameLst>
                                          <p:attrName>style.visibility</p:attrName>
                                        </p:attrNameLst>
                                      </p:cBhvr>
                                      <p:to>
                                        <p:strVal val="visible"/>
                                      </p:to>
                                    </p:set>
                                    <p:animEffect transition="in" filter="wipe(left)">
                                      <p:cBhvr>
                                        <p:cTn id="32"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4781550" y="2385932"/>
            <a:ext cx="2628900" cy="2660812"/>
            <a:chOff x="4781550" y="2385932"/>
            <a:chExt cx="2628900" cy="2660812"/>
          </a:xfrm>
        </p:grpSpPr>
        <p:sp>
          <p:nvSpPr>
            <p:cNvPr id="2" name="Oval 92"/>
            <p:cNvSpPr/>
            <p:nvPr/>
          </p:nvSpPr>
          <p:spPr>
            <a:xfrm>
              <a:off x="4975089" y="2595429"/>
              <a:ext cx="2241822" cy="2241817"/>
            </a:xfrm>
            <a:prstGeom prst="ellipse">
              <a:avLst/>
            </a:prstGeom>
            <a:solidFill>
              <a:srgbClr val="2A999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 name="Group 93"/>
            <p:cNvGrpSpPr/>
            <p:nvPr/>
          </p:nvGrpSpPr>
          <p:grpSpPr>
            <a:xfrm>
              <a:off x="4781550" y="2385932"/>
              <a:ext cx="2628900" cy="2660812"/>
              <a:chOff x="4943475" y="2471838"/>
              <a:chExt cx="2305050" cy="2333030"/>
            </a:xfrm>
          </p:grpSpPr>
          <p:sp>
            <p:nvSpPr>
              <p:cNvPr id="4" name="Line 699"/>
              <p:cNvSpPr>
                <a:spLocks noChangeShapeType="1"/>
              </p:cNvSpPr>
              <p:nvPr userDrawn="1"/>
            </p:nvSpPr>
            <p:spPr bwMode="auto">
              <a:xfrm flipH="1" flipV="1">
                <a:off x="6040910" y="2471838"/>
                <a:ext cx="622608" cy="146907"/>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5" name="Freeform 700"/>
              <p:cNvSpPr/>
              <p:nvPr userDrawn="1"/>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sp>
            <p:nvSpPr>
              <p:cNvPr id="6" name="Freeform 701"/>
              <p:cNvSpPr/>
              <p:nvPr userDrawn="1"/>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lumMod val="75000"/>
                    <a:alpha val="5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sp>
            <p:nvSpPr>
              <p:cNvPr id="7" name="Line 702"/>
              <p:cNvSpPr>
                <a:spLocks noChangeShapeType="1"/>
              </p:cNvSpPr>
              <p:nvPr userDrawn="1"/>
            </p:nvSpPr>
            <p:spPr bwMode="auto">
              <a:xfrm>
                <a:off x="5035293" y="4072080"/>
                <a:ext cx="512427" cy="654088"/>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8" name="Freeform 703"/>
              <p:cNvSpPr/>
              <p:nvPr userDrawn="1"/>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lumMod val="75000"/>
                    <a:alpha val="5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sp>
            <p:nvSpPr>
              <p:cNvPr id="9" name="Line 704"/>
              <p:cNvSpPr>
                <a:spLocks noChangeShapeType="1"/>
              </p:cNvSpPr>
              <p:nvPr userDrawn="1"/>
            </p:nvSpPr>
            <p:spPr bwMode="auto">
              <a:xfrm flipH="1">
                <a:off x="5476016" y="2471838"/>
                <a:ext cx="564894" cy="191505"/>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10" name="Freeform 705"/>
              <p:cNvSpPr/>
              <p:nvPr userDrawn="1"/>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lumMod val="75000"/>
                    <a:alpha val="5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sp>
            <p:nvSpPr>
              <p:cNvPr id="11" name="Freeform 706"/>
              <p:cNvSpPr/>
              <p:nvPr userDrawn="1"/>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lumMod val="75000"/>
                    <a:alpha val="5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sp>
            <p:nvSpPr>
              <p:cNvPr id="12" name="Freeform 707"/>
              <p:cNvSpPr/>
              <p:nvPr userDrawn="1"/>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lumMod val="75000"/>
                    <a:alpha val="50000"/>
                  </a:schemeClr>
                </a:solidFill>
                <a:prstDash val="solid"/>
                <a:round/>
                <a:headEnd type="none" w="sm" len="sm"/>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sp>
            <p:nvSpPr>
              <p:cNvPr id="13" name="Freeform 708"/>
              <p:cNvSpPr/>
              <p:nvPr userDrawn="1"/>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lumMod val="75000"/>
                    <a:alpha val="50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sp>
            <p:nvSpPr>
              <p:cNvPr id="14" name="Freeform 709"/>
              <p:cNvSpPr/>
              <p:nvPr userDrawn="1"/>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sp>
            <p:nvSpPr>
              <p:cNvPr id="15" name="Line 710"/>
              <p:cNvSpPr>
                <a:spLocks noChangeShapeType="1"/>
              </p:cNvSpPr>
              <p:nvPr userDrawn="1"/>
            </p:nvSpPr>
            <p:spPr bwMode="auto">
              <a:xfrm>
                <a:off x="6040910" y="2471838"/>
                <a:ext cx="15740" cy="135540"/>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16" name="Line 711"/>
              <p:cNvSpPr>
                <a:spLocks noChangeShapeType="1"/>
              </p:cNvSpPr>
              <p:nvPr userDrawn="1"/>
            </p:nvSpPr>
            <p:spPr bwMode="auto">
              <a:xfrm flipH="1">
                <a:off x="4988947" y="2662397"/>
                <a:ext cx="481831" cy="458282"/>
              </a:xfrm>
              <a:prstGeom prst="line">
                <a:avLst/>
              </a:prstGeom>
              <a:noFill/>
              <a:ln w="0">
                <a:solidFill>
                  <a:schemeClr val="bg1">
                    <a:lumMod val="75000"/>
                    <a:alpha val="50000"/>
                  </a:scheme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17" name="Line 712"/>
              <p:cNvSpPr>
                <a:spLocks noChangeShapeType="1"/>
              </p:cNvSpPr>
              <p:nvPr userDrawn="1"/>
            </p:nvSpPr>
            <p:spPr bwMode="auto">
              <a:xfrm flipH="1" flipV="1">
                <a:off x="7112111" y="3548285"/>
                <a:ext cx="136414" cy="62086"/>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18" name="Line 713"/>
              <p:cNvSpPr>
                <a:spLocks noChangeShapeType="1"/>
              </p:cNvSpPr>
              <p:nvPr userDrawn="1"/>
            </p:nvSpPr>
            <p:spPr bwMode="auto">
              <a:xfrm flipH="1" flipV="1">
                <a:off x="6657687" y="2619538"/>
                <a:ext cx="155361" cy="404078"/>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19" name="Line 714"/>
              <p:cNvSpPr>
                <a:spLocks noChangeShapeType="1"/>
              </p:cNvSpPr>
              <p:nvPr userDrawn="1"/>
            </p:nvSpPr>
            <p:spPr bwMode="auto">
              <a:xfrm flipH="1" flipV="1">
                <a:off x="6813049" y="3023616"/>
                <a:ext cx="299062" cy="524670"/>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20" name="Line 715"/>
              <p:cNvSpPr>
                <a:spLocks noChangeShapeType="1"/>
              </p:cNvSpPr>
              <p:nvPr userDrawn="1"/>
            </p:nvSpPr>
            <p:spPr bwMode="auto">
              <a:xfrm flipH="1" flipV="1">
                <a:off x="7112111" y="3548285"/>
                <a:ext cx="13116" cy="706554"/>
              </a:xfrm>
              <a:prstGeom prst="line">
                <a:avLst/>
              </a:prstGeom>
              <a:noFill/>
              <a:ln w="0">
                <a:solidFill>
                  <a:schemeClr val="bg1">
                    <a:lumMod val="75000"/>
                    <a:alpha val="50000"/>
                  </a:schemeClr>
                </a:solidFill>
                <a:prstDash val="solid"/>
                <a:round/>
                <a:headEnd type="oval"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21" name="Freeform 716"/>
              <p:cNvSpPr/>
              <p:nvPr userDrawn="1"/>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sp>
            <p:nvSpPr>
              <p:cNvPr id="22" name="Line 717"/>
              <p:cNvSpPr>
                <a:spLocks noChangeShapeType="1"/>
              </p:cNvSpPr>
              <p:nvPr userDrawn="1"/>
            </p:nvSpPr>
            <p:spPr bwMode="auto">
              <a:xfrm>
                <a:off x="5392068" y="3704811"/>
                <a:ext cx="619110" cy="438974"/>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23" name="Line 718"/>
              <p:cNvSpPr>
                <a:spLocks noChangeShapeType="1"/>
              </p:cNvSpPr>
              <p:nvPr userDrawn="1"/>
            </p:nvSpPr>
            <p:spPr bwMode="auto">
              <a:xfrm>
                <a:off x="4988947" y="3120679"/>
                <a:ext cx="403121" cy="584132"/>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24" name="Line 719"/>
              <p:cNvSpPr>
                <a:spLocks noChangeShapeType="1"/>
              </p:cNvSpPr>
              <p:nvPr userDrawn="1"/>
            </p:nvSpPr>
            <p:spPr bwMode="auto">
              <a:xfrm flipH="1">
                <a:off x="4988947" y="2989512"/>
                <a:ext cx="518549" cy="131167"/>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25" name="Line 720"/>
              <p:cNvSpPr>
                <a:spLocks noChangeShapeType="1"/>
              </p:cNvSpPr>
              <p:nvPr userDrawn="1"/>
            </p:nvSpPr>
            <p:spPr bwMode="auto">
              <a:xfrm flipH="1">
                <a:off x="5507496" y="2607378"/>
                <a:ext cx="549154" cy="382135"/>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26" name="Line 721"/>
              <p:cNvSpPr>
                <a:spLocks noChangeShapeType="1"/>
              </p:cNvSpPr>
              <p:nvPr userDrawn="1"/>
            </p:nvSpPr>
            <p:spPr bwMode="auto">
              <a:xfrm flipH="1" flipV="1">
                <a:off x="6056650" y="2607378"/>
                <a:ext cx="756399" cy="416238"/>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27" name="Freeform 722"/>
              <p:cNvSpPr/>
              <p:nvPr userDrawn="1"/>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lumMod val="75000"/>
                    <a:alpha val="5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sp>
            <p:nvSpPr>
              <p:cNvPr id="28" name="Freeform 723"/>
              <p:cNvSpPr/>
              <p:nvPr userDrawn="1"/>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lumMod val="75000"/>
                    <a:alpha val="50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sp>
            <p:nvSpPr>
              <p:cNvPr id="29" name="Line 724"/>
              <p:cNvSpPr>
                <a:spLocks noChangeShapeType="1"/>
              </p:cNvSpPr>
              <p:nvPr userDrawn="1"/>
            </p:nvSpPr>
            <p:spPr bwMode="auto">
              <a:xfrm flipV="1">
                <a:off x="6299747" y="3023616"/>
                <a:ext cx="513302" cy="164396"/>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30" name="Line 725"/>
              <p:cNvSpPr>
                <a:spLocks noChangeShapeType="1"/>
              </p:cNvSpPr>
              <p:nvPr userDrawn="1"/>
            </p:nvSpPr>
            <p:spPr bwMode="auto">
              <a:xfrm flipV="1">
                <a:off x="5392068" y="3188012"/>
                <a:ext cx="907679" cy="523795"/>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31" name="Freeform 726"/>
              <p:cNvSpPr/>
              <p:nvPr userDrawn="1"/>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sp>
            <p:nvSpPr>
              <p:cNvPr id="32" name="Line 728"/>
              <p:cNvSpPr>
                <a:spLocks noChangeShapeType="1"/>
              </p:cNvSpPr>
              <p:nvPr userDrawn="1"/>
            </p:nvSpPr>
            <p:spPr bwMode="auto">
              <a:xfrm flipH="1">
                <a:off x="5517989" y="4143785"/>
                <a:ext cx="493190" cy="253590"/>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33" name="Freeform 729"/>
              <p:cNvSpPr/>
              <p:nvPr userDrawn="1"/>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sp>
            <p:nvSpPr>
              <p:cNvPr id="34" name="Freeform 730"/>
              <p:cNvSpPr/>
              <p:nvPr userDrawn="1"/>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lumMod val="75000"/>
                    <a:alpha val="50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sp>
            <p:nvSpPr>
              <p:cNvPr id="35" name="Freeform 731"/>
              <p:cNvSpPr/>
              <p:nvPr userDrawn="1"/>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lumMod val="75000"/>
                    <a:alpha val="5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sp>
            <p:nvSpPr>
              <p:cNvPr id="36" name="Line 732"/>
              <p:cNvSpPr>
                <a:spLocks noChangeShapeType="1"/>
              </p:cNvSpPr>
              <p:nvPr userDrawn="1"/>
            </p:nvSpPr>
            <p:spPr bwMode="auto">
              <a:xfrm>
                <a:off x="6299747" y="3188012"/>
                <a:ext cx="500185" cy="482696"/>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sp>
            <p:nvSpPr>
              <p:cNvPr id="37" name="Line 733"/>
              <p:cNvSpPr>
                <a:spLocks noChangeShapeType="1"/>
              </p:cNvSpPr>
              <p:nvPr userDrawn="1"/>
            </p:nvSpPr>
            <p:spPr bwMode="auto">
              <a:xfrm>
                <a:off x="5507496" y="2989512"/>
                <a:ext cx="792251" cy="198500"/>
              </a:xfrm>
              <a:prstGeom prst="line">
                <a:avLst/>
              </a:prstGeom>
              <a:noFill/>
              <a:ln w="0">
                <a:solidFill>
                  <a:schemeClr val="bg1">
                    <a:lumMod val="75000"/>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p>
            </p:txBody>
          </p:sp>
        </p:grpSp>
        <p:sp>
          <p:nvSpPr>
            <p:cNvPr id="38" name="TextBox 128"/>
            <p:cNvSpPr txBox="1"/>
            <p:nvPr/>
          </p:nvSpPr>
          <p:spPr>
            <a:xfrm>
              <a:off x="5120640" y="3199151"/>
              <a:ext cx="1950720" cy="518091"/>
            </a:xfrm>
            <a:prstGeom prst="rect">
              <a:avLst/>
            </a:prstGeom>
          </p:spPr>
          <p:txBody>
            <a:bodyPr wrap="square" rtlCol="0">
              <a:spAutoFit/>
            </a:bodyPr>
            <a:lstStyle/>
            <a:p>
              <a:pPr algn="ctr">
                <a:lnSpc>
                  <a:spcPct val="125000"/>
                </a:lnSpc>
                <a:buClr>
                  <a:schemeClr val="tx1">
                    <a:lumMod val="85000"/>
                    <a:lumOff val="15000"/>
                  </a:schemeClr>
                </a:buClr>
                <a:buSzPct val="105000"/>
              </a:pPr>
              <a:r>
                <a:rPr lang="zh-CN" altLang="en-US" sz="2400" b="1" dirty="0" smtClean="0">
                  <a:solidFill>
                    <a:schemeClr val="bg1"/>
                  </a:solidFill>
                  <a:latin typeface="Calibri" panose="020F0502020204030204" pitchFamily="34" charset="0"/>
                </a:rPr>
                <a:t>两种思路</a:t>
              </a:r>
              <a:endParaRPr lang="zh-CN" altLang="en-US" sz="2400" b="1" dirty="0">
                <a:solidFill>
                  <a:schemeClr val="bg1"/>
                </a:solidFill>
                <a:latin typeface="Calibri" panose="020F0502020204030204" pitchFamily="34" charset="0"/>
              </a:endParaRPr>
            </a:p>
          </p:txBody>
        </p:sp>
      </p:grpSp>
      <p:grpSp>
        <p:nvGrpSpPr>
          <p:cNvPr id="74" name="组合 73"/>
          <p:cNvGrpSpPr/>
          <p:nvPr/>
        </p:nvGrpSpPr>
        <p:grpSpPr>
          <a:xfrm>
            <a:off x="7866490" y="3995965"/>
            <a:ext cx="894896" cy="894896"/>
            <a:chOff x="7866490" y="3995965"/>
            <a:chExt cx="894896" cy="894896"/>
          </a:xfrm>
        </p:grpSpPr>
        <p:sp>
          <p:nvSpPr>
            <p:cNvPr id="40" name="Oval 135"/>
            <p:cNvSpPr/>
            <p:nvPr/>
          </p:nvSpPr>
          <p:spPr>
            <a:xfrm>
              <a:off x="7866490" y="3995965"/>
              <a:ext cx="894896" cy="894896"/>
            </a:xfrm>
            <a:prstGeom prst="ellipse">
              <a:avLst/>
            </a:prstGeom>
            <a:gradFill flip="none" rotWithShape="1">
              <a:gsLst>
                <a:gs pos="87000">
                  <a:srgbClr val="2A9995">
                    <a:alpha val="40000"/>
                  </a:srgbClr>
                </a:gs>
                <a:gs pos="0">
                  <a:srgbClr val="8EE0DC">
                    <a:alpha val="7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p>
          </p:txBody>
        </p:sp>
        <p:grpSp>
          <p:nvGrpSpPr>
            <p:cNvPr id="41" name="Group 165"/>
            <p:cNvGrpSpPr/>
            <p:nvPr/>
          </p:nvGrpSpPr>
          <p:grpSpPr>
            <a:xfrm>
              <a:off x="8101366" y="4188435"/>
              <a:ext cx="425144" cy="509956"/>
              <a:chOff x="4051300" y="3109913"/>
              <a:chExt cx="628650" cy="754063"/>
            </a:xfrm>
            <a:solidFill>
              <a:schemeClr val="bg1">
                <a:lumMod val="95000"/>
              </a:schemeClr>
            </a:solidFill>
          </p:grpSpPr>
          <p:sp>
            <p:nvSpPr>
              <p:cNvPr id="42" name="Freeform 166"/>
              <p:cNvSpPr>
                <a:spLocks noEditPoints="1"/>
              </p:cNvSpPr>
              <p:nvPr/>
            </p:nvSpPr>
            <p:spPr bwMode="auto">
              <a:xfrm>
                <a:off x="4051300" y="3109913"/>
                <a:ext cx="628650" cy="754063"/>
              </a:xfrm>
              <a:custGeom>
                <a:avLst/>
                <a:gdLst>
                  <a:gd name="T0" fmla="*/ 376 w 396"/>
                  <a:gd name="T1" fmla="*/ 361 h 475"/>
                  <a:gd name="T2" fmla="*/ 287 w 396"/>
                  <a:gd name="T3" fmla="*/ 265 h 475"/>
                  <a:gd name="T4" fmla="*/ 258 w 396"/>
                  <a:gd name="T5" fmla="*/ 133 h 475"/>
                  <a:gd name="T6" fmla="*/ 244 w 396"/>
                  <a:gd name="T7" fmla="*/ 70 h 475"/>
                  <a:gd name="T8" fmla="*/ 237 w 396"/>
                  <a:gd name="T9" fmla="*/ 52 h 475"/>
                  <a:gd name="T10" fmla="*/ 233 w 396"/>
                  <a:gd name="T11" fmla="*/ 39 h 475"/>
                  <a:gd name="T12" fmla="*/ 226 w 396"/>
                  <a:gd name="T13" fmla="*/ 27 h 475"/>
                  <a:gd name="T14" fmla="*/ 220 w 396"/>
                  <a:gd name="T15" fmla="*/ 17 h 475"/>
                  <a:gd name="T16" fmla="*/ 213 w 396"/>
                  <a:gd name="T17" fmla="*/ 10 h 475"/>
                  <a:gd name="T18" fmla="*/ 189 w 396"/>
                  <a:gd name="T19" fmla="*/ 6 h 475"/>
                  <a:gd name="T20" fmla="*/ 182 w 396"/>
                  <a:gd name="T21" fmla="*/ 11 h 475"/>
                  <a:gd name="T22" fmla="*/ 176 w 396"/>
                  <a:gd name="T23" fmla="*/ 18 h 475"/>
                  <a:gd name="T24" fmla="*/ 169 w 396"/>
                  <a:gd name="T25" fmla="*/ 28 h 475"/>
                  <a:gd name="T26" fmla="*/ 164 w 396"/>
                  <a:gd name="T27" fmla="*/ 41 h 475"/>
                  <a:gd name="T28" fmla="*/ 157 w 396"/>
                  <a:gd name="T29" fmla="*/ 55 h 475"/>
                  <a:gd name="T30" fmla="*/ 152 w 396"/>
                  <a:gd name="T31" fmla="*/ 70 h 475"/>
                  <a:gd name="T32" fmla="*/ 139 w 396"/>
                  <a:gd name="T33" fmla="*/ 144 h 475"/>
                  <a:gd name="T34" fmla="*/ 102 w 396"/>
                  <a:gd name="T35" fmla="*/ 278 h 475"/>
                  <a:gd name="T36" fmla="*/ 19 w 396"/>
                  <a:gd name="T37" fmla="*/ 362 h 475"/>
                  <a:gd name="T38" fmla="*/ 1 w 396"/>
                  <a:gd name="T39" fmla="*/ 438 h 475"/>
                  <a:gd name="T40" fmla="*/ 124 w 396"/>
                  <a:gd name="T41" fmla="*/ 474 h 475"/>
                  <a:gd name="T42" fmla="*/ 258 w 396"/>
                  <a:gd name="T43" fmla="*/ 469 h 475"/>
                  <a:gd name="T44" fmla="*/ 339 w 396"/>
                  <a:gd name="T45" fmla="*/ 461 h 475"/>
                  <a:gd name="T46" fmla="*/ 374 w 396"/>
                  <a:gd name="T47" fmla="*/ 378 h 475"/>
                  <a:gd name="T48" fmla="*/ 328 w 396"/>
                  <a:gd name="T49" fmla="*/ 355 h 475"/>
                  <a:gd name="T50" fmla="*/ 262 w 396"/>
                  <a:gd name="T51" fmla="*/ 259 h 475"/>
                  <a:gd name="T52" fmla="*/ 351 w 396"/>
                  <a:gd name="T53" fmla="*/ 360 h 475"/>
                  <a:gd name="T54" fmla="*/ 168 w 396"/>
                  <a:gd name="T55" fmla="*/ 68 h 475"/>
                  <a:gd name="T56" fmla="*/ 172 w 396"/>
                  <a:gd name="T57" fmla="*/ 55 h 475"/>
                  <a:gd name="T58" fmla="*/ 178 w 396"/>
                  <a:gd name="T59" fmla="*/ 43 h 475"/>
                  <a:gd name="T60" fmla="*/ 182 w 396"/>
                  <a:gd name="T61" fmla="*/ 35 h 475"/>
                  <a:gd name="T62" fmla="*/ 187 w 396"/>
                  <a:gd name="T63" fmla="*/ 26 h 475"/>
                  <a:gd name="T64" fmla="*/ 194 w 396"/>
                  <a:gd name="T65" fmla="*/ 20 h 475"/>
                  <a:gd name="T66" fmla="*/ 203 w 396"/>
                  <a:gd name="T67" fmla="*/ 20 h 475"/>
                  <a:gd name="T68" fmla="*/ 208 w 396"/>
                  <a:gd name="T69" fmla="*/ 25 h 475"/>
                  <a:gd name="T70" fmla="*/ 213 w 396"/>
                  <a:gd name="T71" fmla="*/ 34 h 475"/>
                  <a:gd name="T72" fmla="*/ 218 w 396"/>
                  <a:gd name="T73" fmla="*/ 42 h 475"/>
                  <a:gd name="T74" fmla="*/ 223 w 396"/>
                  <a:gd name="T75" fmla="*/ 55 h 475"/>
                  <a:gd name="T76" fmla="*/ 166 w 396"/>
                  <a:gd name="T77" fmla="*/ 75 h 475"/>
                  <a:gd name="T78" fmla="*/ 243 w 396"/>
                  <a:gd name="T79" fmla="*/ 142 h 475"/>
                  <a:gd name="T80" fmla="*/ 154 w 396"/>
                  <a:gd name="T81" fmla="*/ 132 h 475"/>
                  <a:gd name="T82" fmla="*/ 62 w 396"/>
                  <a:gd name="T83" fmla="*/ 347 h 475"/>
                  <a:gd name="T84" fmla="*/ 129 w 396"/>
                  <a:gd name="T85" fmla="*/ 273 h 475"/>
                  <a:gd name="T86" fmla="*/ 56 w 396"/>
                  <a:gd name="T87" fmla="*/ 364 h 475"/>
                  <a:gd name="T88" fmla="*/ 22 w 396"/>
                  <a:gd name="T89" fmla="*/ 378 h 475"/>
                  <a:gd name="T90" fmla="*/ 27 w 396"/>
                  <a:gd name="T91" fmla="*/ 395 h 475"/>
                  <a:gd name="T92" fmla="*/ 139 w 396"/>
                  <a:gd name="T93" fmla="*/ 436 h 475"/>
                  <a:gd name="T94" fmla="*/ 99 w 396"/>
                  <a:gd name="T95" fmla="*/ 371 h 475"/>
                  <a:gd name="T96" fmla="*/ 62 w 396"/>
                  <a:gd name="T97" fmla="*/ 401 h 475"/>
                  <a:gd name="T98" fmla="*/ 72 w 396"/>
                  <a:gd name="T99" fmla="*/ 436 h 475"/>
                  <a:gd name="T100" fmla="*/ 95 w 396"/>
                  <a:gd name="T101" fmla="*/ 385 h 475"/>
                  <a:gd name="T102" fmla="*/ 72 w 396"/>
                  <a:gd name="T103" fmla="*/ 460 h 475"/>
                  <a:gd name="T104" fmla="*/ 153 w 396"/>
                  <a:gd name="T105" fmla="*/ 448 h 475"/>
                  <a:gd name="T106" fmla="*/ 325 w 396"/>
                  <a:gd name="T107" fmla="*/ 450 h 475"/>
                  <a:gd name="T108" fmla="*/ 294 w 396"/>
                  <a:gd name="T109" fmla="*/ 392 h 475"/>
                  <a:gd name="T110" fmla="*/ 322 w 396"/>
                  <a:gd name="T111" fmla="*/ 416 h 475"/>
                  <a:gd name="T112" fmla="*/ 326 w 396"/>
                  <a:gd name="T113" fmla="*/ 382 h 475"/>
                  <a:gd name="T114" fmla="*/ 290 w 396"/>
                  <a:gd name="T115" fmla="*/ 375 h 475"/>
                  <a:gd name="T116" fmla="*/ 258 w 396"/>
                  <a:gd name="T117" fmla="*/ 292 h 475"/>
                  <a:gd name="T118" fmla="*/ 375 w 396"/>
                  <a:gd name="T119" fmla="*/ 40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6" h="475">
                    <a:moveTo>
                      <a:pt x="396" y="427"/>
                    </a:moveTo>
                    <a:lnTo>
                      <a:pt x="396" y="427"/>
                    </a:lnTo>
                    <a:lnTo>
                      <a:pt x="396" y="411"/>
                    </a:lnTo>
                    <a:lnTo>
                      <a:pt x="395" y="393"/>
                    </a:lnTo>
                    <a:lnTo>
                      <a:pt x="393" y="386"/>
                    </a:lnTo>
                    <a:lnTo>
                      <a:pt x="391" y="378"/>
                    </a:lnTo>
                    <a:lnTo>
                      <a:pt x="387" y="373"/>
                    </a:lnTo>
                    <a:lnTo>
                      <a:pt x="384" y="367"/>
                    </a:lnTo>
                    <a:lnTo>
                      <a:pt x="378" y="362"/>
                    </a:lnTo>
                    <a:lnTo>
                      <a:pt x="376" y="361"/>
                    </a:lnTo>
                    <a:lnTo>
                      <a:pt x="376" y="361"/>
                    </a:lnTo>
                    <a:lnTo>
                      <a:pt x="364" y="353"/>
                    </a:lnTo>
                    <a:lnTo>
                      <a:pt x="352" y="344"/>
                    </a:lnTo>
                    <a:lnTo>
                      <a:pt x="341" y="335"/>
                    </a:lnTo>
                    <a:lnTo>
                      <a:pt x="330" y="324"/>
                    </a:lnTo>
                    <a:lnTo>
                      <a:pt x="320" y="313"/>
                    </a:lnTo>
                    <a:lnTo>
                      <a:pt x="311" y="303"/>
                    </a:lnTo>
                    <a:lnTo>
                      <a:pt x="302" y="290"/>
                    </a:lnTo>
                    <a:lnTo>
                      <a:pt x="294" y="278"/>
                    </a:lnTo>
                    <a:lnTo>
                      <a:pt x="287" y="265"/>
                    </a:lnTo>
                    <a:lnTo>
                      <a:pt x="280" y="251"/>
                    </a:lnTo>
                    <a:lnTo>
                      <a:pt x="274" y="237"/>
                    </a:lnTo>
                    <a:lnTo>
                      <a:pt x="270" y="223"/>
                    </a:lnTo>
                    <a:lnTo>
                      <a:pt x="265" y="207"/>
                    </a:lnTo>
                    <a:lnTo>
                      <a:pt x="262" y="193"/>
                    </a:lnTo>
                    <a:lnTo>
                      <a:pt x="260" y="178"/>
                    </a:lnTo>
                    <a:lnTo>
                      <a:pt x="258" y="162"/>
                    </a:lnTo>
                    <a:lnTo>
                      <a:pt x="258" y="144"/>
                    </a:lnTo>
                    <a:lnTo>
                      <a:pt x="258" y="144"/>
                    </a:lnTo>
                    <a:lnTo>
                      <a:pt x="258" y="133"/>
                    </a:lnTo>
                    <a:lnTo>
                      <a:pt x="256" y="120"/>
                    </a:lnTo>
                    <a:lnTo>
                      <a:pt x="249" y="90"/>
                    </a:lnTo>
                    <a:lnTo>
                      <a:pt x="250" y="90"/>
                    </a:lnTo>
                    <a:lnTo>
                      <a:pt x="245" y="71"/>
                    </a:lnTo>
                    <a:lnTo>
                      <a:pt x="245" y="71"/>
                    </a:lnTo>
                    <a:lnTo>
                      <a:pt x="244" y="70"/>
                    </a:lnTo>
                    <a:lnTo>
                      <a:pt x="244" y="70"/>
                    </a:lnTo>
                    <a:lnTo>
                      <a:pt x="244" y="70"/>
                    </a:lnTo>
                    <a:lnTo>
                      <a:pt x="244" y="70"/>
                    </a:lnTo>
                    <a:lnTo>
                      <a:pt x="244" y="70"/>
                    </a:lnTo>
                    <a:lnTo>
                      <a:pt x="244" y="70"/>
                    </a:lnTo>
                    <a:lnTo>
                      <a:pt x="241" y="64"/>
                    </a:lnTo>
                    <a:lnTo>
                      <a:pt x="241" y="64"/>
                    </a:lnTo>
                    <a:lnTo>
                      <a:pt x="241" y="64"/>
                    </a:lnTo>
                    <a:lnTo>
                      <a:pt x="241" y="64"/>
                    </a:lnTo>
                    <a:lnTo>
                      <a:pt x="239" y="57"/>
                    </a:lnTo>
                    <a:lnTo>
                      <a:pt x="239" y="57"/>
                    </a:lnTo>
                    <a:lnTo>
                      <a:pt x="239" y="57"/>
                    </a:lnTo>
                    <a:lnTo>
                      <a:pt x="239" y="57"/>
                    </a:lnTo>
                    <a:lnTo>
                      <a:pt x="237" y="52"/>
                    </a:lnTo>
                    <a:lnTo>
                      <a:pt x="237" y="52"/>
                    </a:lnTo>
                    <a:lnTo>
                      <a:pt x="237" y="51"/>
                    </a:lnTo>
                    <a:lnTo>
                      <a:pt x="237" y="51"/>
                    </a:lnTo>
                    <a:lnTo>
                      <a:pt x="235" y="47"/>
                    </a:lnTo>
                    <a:lnTo>
                      <a:pt x="235" y="47"/>
                    </a:lnTo>
                    <a:lnTo>
                      <a:pt x="235" y="44"/>
                    </a:lnTo>
                    <a:lnTo>
                      <a:pt x="235" y="44"/>
                    </a:lnTo>
                    <a:lnTo>
                      <a:pt x="233" y="41"/>
                    </a:lnTo>
                    <a:lnTo>
                      <a:pt x="233" y="41"/>
                    </a:lnTo>
                    <a:lnTo>
                      <a:pt x="233" y="39"/>
                    </a:lnTo>
                    <a:lnTo>
                      <a:pt x="233" y="39"/>
                    </a:lnTo>
                    <a:lnTo>
                      <a:pt x="231" y="36"/>
                    </a:lnTo>
                    <a:lnTo>
                      <a:pt x="231" y="36"/>
                    </a:lnTo>
                    <a:lnTo>
                      <a:pt x="230" y="34"/>
                    </a:lnTo>
                    <a:lnTo>
                      <a:pt x="230" y="34"/>
                    </a:lnTo>
                    <a:lnTo>
                      <a:pt x="229" y="31"/>
                    </a:lnTo>
                    <a:lnTo>
                      <a:pt x="229" y="31"/>
                    </a:lnTo>
                    <a:lnTo>
                      <a:pt x="227" y="29"/>
                    </a:lnTo>
                    <a:lnTo>
                      <a:pt x="227" y="29"/>
                    </a:lnTo>
                    <a:lnTo>
                      <a:pt x="226" y="27"/>
                    </a:lnTo>
                    <a:lnTo>
                      <a:pt x="226" y="27"/>
                    </a:lnTo>
                    <a:lnTo>
                      <a:pt x="225" y="25"/>
                    </a:lnTo>
                    <a:lnTo>
                      <a:pt x="225" y="25"/>
                    </a:lnTo>
                    <a:lnTo>
                      <a:pt x="223" y="23"/>
                    </a:lnTo>
                    <a:lnTo>
                      <a:pt x="223" y="23"/>
                    </a:lnTo>
                    <a:lnTo>
                      <a:pt x="222" y="21"/>
                    </a:lnTo>
                    <a:lnTo>
                      <a:pt x="222" y="21"/>
                    </a:lnTo>
                    <a:lnTo>
                      <a:pt x="221" y="18"/>
                    </a:lnTo>
                    <a:lnTo>
                      <a:pt x="221" y="18"/>
                    </a:lnTo>
                    <a:lnTo>
                      <a:pt x="220" y="17"/>
                    </a:lnTo>
                    <a:lnTo>
                      <a:pt x="220" y="17"/>
                    </a:lnTo>
                    <a:lnTo>
                      <a:pt x="219" y="15"/>
                    </a:lnTo>
                    <a:lnTo>
                      <a:pt x="219" y="15"/>
                    </a:lnTo>
                    <a:lnTo>
                      <a:pt x="217" y="14"/>
                    </a:lnTo>
                    <a:lnTo>
                      <a:pt x="217" y="14"/>
                    </a:lnTo>
                    <a:lnTo>
                      <a:pt x="216" y="12"/>
                    </a:lnTo>
                    <a:lnTo>
                      <a:pt x="216" y="12"/>
                    </a:lnTo>
                    <a:lnTo>
                      <a:pt x="214" y="11"/>
                    </a:lnTo>
                    <a:lnTo>
                      <a:pt x="214" y="11"/>
                    </a:lnTo>
                    <a:lnTo>
                      <a:pt x="213" y="10"/>
                    </a:lnTo>
                    <a:lnTo>
                      <a:pt x="213" y="10"/>
                    </a:lnTo>
                    <a:lnTo>
                      <a:pt x="211" y="8"/>
                    </a:lnTo>
                    <a:lnTo>
                      <a:pt x="211" y="8"/>
                    </a:lnTo>
                    <a:lnTo>
                      <a:pt x="210" y="8"/>
                    </a:lnTo>
                    <a:lnTo>
                      <a:pt x="210" y="8"/>
                    </a:lnTo>
                    <a:lnTo>
                      <a:pt x="205" y="3"/>
                    </a:lnTo>
                    <a:lnTo>
                      <a:pt x="198" y="0"/>
                    </a:lnTo>
                    <a:lnTo>
                      <a:pt x="192" y="3"/>
                    </a:lnTo>
                    <a:lnTo>
                      <a:pt x="192" y="3"/>
                    </a:lnTo>
                    <a:lnTo>
                      <a:pt x="189" y="6"/>
                    </a:lnTo>
                    <a:lnTo>
                      <a:pt x="189" y="6"/>
                    </a:lnTo>
                    <a:lnTo>
                      <a:pt x="187" y="7"/>
                    </a:lnTo>
                    <a:lnTo>
                      <a:pt x="187" y="7"/>
                    </a:lnTo>
                    <a:lnTo>
                      <a:pt x="185" y="8"/>
                    </a:lnTo>
                    <a:lnTo>
                      <a:pt x="185" y="8"/>
                    </a:lnTo>
                    <a:lnTo>
                      <a:pt x="184" y="9"/>
                    </a:lnTo>
                    <a:lnTo>
                      <a:pt x="184" y="9"/>
                    </a:lnTo>
                    <a:lnTo>
                      <a:pt x="183" y="10"/>
                    </a:lnTo>
                    <a:lnTo>
                      <a:pt x="183" y="10"/>
                    </a:lnTo>
                    <a:lnTo>
                      <a:pt x="182" y="11"/>
                    </a:lnTo>
                    <a:lnTo>
                      <a:pt x="182" y="11"/>
                    </a:lnTo>
                    <a:lnTo>
                      <a:pt x="181" y="12"/>
                    </a:lnTo>
                    <a:lnTo>
                      <a:pt x="181" y="12"/>
                    </a:lnTo>
                    <a:lnTo>
                      <a:pt x="179" y="14"/>
                    </a:lnTo>
                    <a:lnTo>
                      <a:pt x="179" y="14"/>
                    </a:lnTo>
                    <a:lnTo>
                      <a:pt x="178" y="15"/>
                    </a:lnTo>
                    <a:lnTo>
                      <a:pt x="178" y="15"/>
                    </a:lnTo>
                    <a:lnTo>
                      <a:pt x="177" y="17"/>
                    </a:lnTo>
                    <a:lnTo>
                      <a:pt x="177" y="17"/>
                    </a:lnTo>
                    <a:lnTo>
                      <a:pt x="176" y="18"/>
                    </a:lnTo>
                    <a:lnTo>
                      <a:pt x="176" y="18"/>
                    </a:lnTo>
                    <a:lnTo>
                      <a:pt x="175" y="21"/>
                    </a:lnTo>
                    <a:lnTo>
                      <a:pt x="175" y="21"/>
                    </a:lnTo>
                    <a:lnTo>
                      <a:pt x="172" y="23"/>
                    </a:lnTo>
                    <a:lnTo>
                      <a:pt x="172" y="23"/>
                    </a:lnTo>
                    <a:lnTo>
                      <a:pt x="171" y="25"/>
                    </a:lnTo>
                    <a:lnTo>
                      <a:pt x="171" y="25"/>
                    </a:lnTo>
                    <a:lnTo>
                      <a:pt x="170" y="27"/>
                    </a:lnTo>
                    <a:lnTo>
                      <a:pt x="170" y="27"/>
                    </a:lnTo>
                    <a:lnTo>
                      <a:pt x="169" y="28"/>
                    </a:lnTo>
                    <a:lnTo>
                      <a:pt x="169" y="28"/>
                    </a:lnTo>
                    <a:lnTo>
                      <a:pt x="168" y="31"/>
                    </a:lnTo>
                    <a:lnTo>
                      <a:pt x="168" y="31"/>
                    </a:lnTo>
                    <a:lnTo>
                      <a:pt x="167" y="34"/>
                    </a:lnTo>
                    <a:lnTo>
                      <a:pt x="167" y="34"/>
                    </a:lnTo>
                    <a:lnTo>
                      <a:pt x="166" y="36"/>
                    </a:lnTo>
                    <a:lnTo>
                      <a:pt x="166" y="36"/>
                    </a:lnTo>
                    <a:lnTo>
                      <a:pt x="165" y="38"/>
                    </a:lnTo>
                    <a:lnTo>
                      <a:pt x="165" y="38"/>
                    </a:lnTo>
                    <a:lnTo>
                      <a:pt x="164" y="41"/>
                    </a:lnTo>
                    <a:lnTo>
                      <a:pt x="164" y="41"/>
                    </a:lnTo>
                    <a:lnTo>
                      <a:pt x="163" y="43"/>
                    </a:lnTo>
                    <a:lnTo>
                      <a:pt x="163" y="43"/>
                    </a:lnTo>
                    <a:lnTo>
                      <a:pt x="160" y="47"/>
                    </a:lnTo>
                    <a:lnTo>
                      <a:pt x="160" y="47"/>
                    </a:lnTo>
                    <a:lnTo>
                      <a:pt x="159" y="49"/>
                    </a:lnTo>
                    <a:lnTo>
                      <a:pt x="159" y="49"/>
                    </a:lnTo>
                    <a:lnTo>
                      <a:pt x="158" y="52"/>
                    </a:lnTo>
                    <a:lnTo>
                      <a:pt x="158" y="52"/>
                    </a:lnTo>
                    <a:lnTo>
                      <a:pt x="157" y="55"/>
                    </a:lnTo>
                    <a:lnTo>
                      <a:pt x="157" y="55"/>
                    </a:lnTo>
                    <a:lnTo>
                      <a:pt x="156" y="58"/>
                    </a:lnTo>
                    <a:lnTo>
                      <a:pt x="156" y="58"/>
                    </a:lnTo>
                    <a:lnTo>
                      <a:pt x="155" y="62"/>
                    </a:lnTo>
                    <a:lnTo>
                      <a:pt x="155" y="62"/>
                    </a:lnTo>
                    <a:lnTo>
                      <a:pt x="154" y="64"/>
                    </a:lnTo>
                    <a:lnTo>
                      <a:pt x="154" y="64"/>
                    </a:lnTo>
                    <a:lnTo>
                      <a:pt x="153" y="69"/>
                    </a:lnTo>
                    <a:lnTo>
                      <a:pt x="153" y="69"/>
                    </a:lnTo>
                    <a:lnTo>
                      <a:pt x="152" y="70"/>
                    </a:lnTo>
                    <a:lnTo>
                      <a:pt x="152" y="70"/>
                    </a:lnTo>
                    <a:lnTo>
                      <a:pt x="152" y="71"/>
                    </a:lnTo>
                    <a:lnTo>
                      <a:pt x="152" y="71"/>
                    </a:lnTo>
                    <a:lnTo>
                      <a:pt x="152" y="71"/>
                    </a:lnTo>
                    <a:lnTo>
                      <a:pt x="146" y="90"/>
                    </a:lnTo>
                    <a:lnTo>
                      <a:pt x="148" y="90"/>
                    </a:lnTo>
                    <a:lnTo>
                      <a:pt x="148" y="90"/>
                    </a:lnTo>
                    <a:lnTo>
                      <a:pt x="141" y="120"/>
                    </a:lnTo>
                    <a:lnTo>
                      <a:pt x="139" y="133"/>
                    </a:lnTo>
                    <a:lnTo>
                      <a:pt x="139" y="144"/>
                    </a:lnTo>
                    <a:lnTo>
                      <a:pt x="139" y="162"/>
                    </a:lnTo>
                    <a:lnTo>
                      <a:pt x="139" y="162"/>
                    </a:lnTo>
                    <a:lnTo>
                      <a:pt x="137" y="178"/>
                    </a:lnTo>
                    <a:lnTo>
                      <a:pt x="135" y="193"/>
                    </a:lnTo>
                    <a:lnTo>
                      <a:pt x="131" y="209"/>
                    </a:lnTo>
                    <a:lnTo>
                      <a:pt x="127" y="223"/>
                    </a:lnTo>
                    <a:lnTo>
                      <a:pt x="122" y="237"/>
                    </a:lnTo>
                    <a:lnTo>
                      <a:pt x="116" y="251"/>
                    </a:lnTo>
                    <a:lnTo>
                      <a:pt x="110" y="265"/>
                    </a:lnTo>
                    <a:lnTo>
                      <a:pt x="102" y="278"/>
                    </a:lnTo>
                    <a:lnTo>
                      <a:pt x="95" y="290"/>
                    </a:lnTo>
                    <a:lnTo>
                      <a:pt x="86" y="303"/>
                    </a:lnTo>
                    <a:lnTo>
                      <a:pt x="76" y="313"/>
                    </a:lnTo>
                    <a:lnTo>
                      <a:pt x="67" y="324"/>
                    </a:lnTo>
                    <a:lnTo>
                      <a:pt x="56" y="335"/>
                    </a:lnTo>
                    <a:lnTo>
                      <a:pt x="44" y="344"/>
                    </a:lnTo>
                    <a:lnTo>
                      <a:pt x="32" y="353"/>
                    </a:lnTo>
                    <a:lnTo>
                      <a:pt x="20" y="361"/>
                    </a:lnTo>
                    <a:lnTo>
                      <a:pt x="19" y="362"/>
                    </a:lnTo>
                    <a:lnTo>
                      <a:pt x="19" y="362"/>
                    </a:lnTo>
                    <a:lnTo>
                      <a:pt x="13" y="367"/>
                    </a:lnTo>
                    <a:lnTo>
                      <a:pt x="13" y="367"/>
                    </a:lnTo>
                    <a:lnTo>
                      <a:pt x="8" y="372"/>
                    </a:lnTo>
                    <a:lnTo>
                      <a:pt x="6" y="378"/>
                    </a:lnTo>
                    <a:lnTo>
                      <a:pt x="4" y="386"/>
                    </a:lnTo>
                    <a:lnTo>
                      <a:pt x="2" y="393"/>
                    </a:lnTo>
                    <a:lnTo>
                      <a:pt x="1" y="411"/>
                    </a:lnTo>
                    <a:lnTo>
                      <a:pt x="0" y="426"/>
                    </a:lnTo>
                    <a:lnTo>
                      <a:pt x="0" y="426"/>
                    </a:lnTo>
                    <a:lnTo>
                      <a:pt x="1" y="438"/>
                    </a:lnTo>
                    <a:lnTo>
                      <a:pt x="1" y="444"/>
                    </a:lnTo>
                    <a:lnTo>
                      <a:pt x="2" y="450"/>
                    </a:lnTo>
                    <a:lnTo>
                      <a:pt x="2" y="450"/>
                    </a:lnTo>
                    <a:lnTo>
                      <a:pt x="57" y="450"/>
                    </a:lnTo>
                    <a:lnTo>
                      <a:pt x="57" y="450"/>
                    </a:lnTo>
                    <a:lnTo>
                      <a:pt x="58" y="461"/>
                    </a:lnTo>
                    <a:lnTo>
                      <a:pt x="59" y="474"/>
                    </a:lnTo>
                    <a:lnTo>
                      <a:pt x="72" y="474"/>
                    </a:lnTo>
                    <a:lnTo>
                      <a:pt x="111" y="474"/>
                    </a:lnTo>
                    <a:lnTo>
                      <a:pt x="124" y="474"/>
                    </a:lnTo>
                    <a:lnTo>
                      <a:pt x="125" y="461"/>
                    </a:lnTo>
                    <a:lnTo>
                      <a:pt x="125" y="461"/>
                    </a:lnTo>
                    <a:lnTo>
                      <a:pt x="125" y="450"/>
                    </a:lnTo>
                    <a:lnTo>
                      <a:pt x="138" y="450"/>
                    </a:lnTo>
                    <a:lnTo>
                      <a:pt x="138" y="450"/>
                    </a:lnTo>
                    <a:lnTo>
                      <a:pt x="139" y="469"/>
                    </a:lnTo>
                    <a:lnTo>
                      <a:pt x="140" y="475"/>
                    </a:lnTo>
                    <a:lnTo>
                      <a:pt x="257" y="475"/>
                    </a:lnTo>
                    <a:lnTo>
                      <a:pt x="258" y="469"/>
                    </a:lnTo>
                    <a:lnTo>
                      <a:pt x="258" y="469"/>
                    </a:lnTo>
                    <a:lnTo>
                      <a:pt x="259" y="450"/>
                    </a:lnTo>
                    <a:lnTo>
                      <a:pt x="271" y="450"/>
                    </a:lnTo>
                    <a:lnTo>
                      <a:pt x="271" y="450"/>
                    </a:lnTo>
                    <a:lnTo>
                      <a:pt x="272" y="461"/>
                    </a:lnTo>
                    <a:lnTo>
                      <a:pt x="273" y="474"/>
                    </a:lnTo>
                    <a:lnTo>
                      <a:pt x="286" y="474"/>
                    </a:lnTo>
                    <a:lnTo>
                      <a:pt x="325" y="474"/>
                    </a:lnTo>
                    <a:lnTo>
                      <a:pt x="338" y="474"/>
                    </a:lnTo>
                    <a:lnTo>
                      <a:pt x="339" y="461"/>
                    </a:lnTo>
                    <a:lnTo>
                      <a:pt x="339" y="461"/>
                    </a:lnTo>
                    <a:lnTo>
                      <a:pt x="339" y="450"/>
                    </a:lnTo>
                    <a:lnTo>
                      <a:pt x="395" y="450"/>
                    </a:lnTo>
                    <a:lnTo>
                      <a:pt x="395" y="450"/>
                    </a:lnTo>
                    <a:lnTo>
                      <a:pt x="396" y="444"/>
                    </a:lnTo>
                    <a:lnTo>
                      <a:pt x="396" y="444"/>
                    </a:lnTo>
                    <a:lnTo>
                      <a:pt x="396" y="438"/>
                    </a:lnTo>
                    <a:lnTo>
                      <a:pt x="396" y="427"/>
                    </a:lnTo>
                    <a:lnTo>
                      <a:pt x="396" y="427"/>
                    </a:lnTo>
                    <a:close/>
                    <a:moveTo>
                      <a:pt x="369" y="373"/>
                    </a:moveTo>
                    <a:lnTo>
                      <a:pt x="374" y="378"/>
                    </a:lnTo>
                    <a:lnTo>
                      <a:pt x="374" y="378"/>
                    </a:lnTo>
                    <a:lnTo>
                      <a:pt x="376" y="380"/>
                    </a:lnTo>
                    <a:lnTo>
                      <a:pt x="378" y="384"/>
                    </a:lnTo>
                    <a:lnTo>
                      <a:pt x="376" y="384"/>
                    </a:lnTo>
                    <a:lnTo>
                      <a:pt x="375" y="382"/>
                    </a:lnTo>
                    <a:lnTo>
                      <a:pt x="375" y="382"/>
                    </a:lnTo>
                    <a:lnTo>
                      <a:pt x="362" y="377"/>
                    </a:lnTo>
                    <a:lnTo>
                      <a:pt x="351" y="371"/>
                    </a:lnTo>
                    <a:lnTo>
                      <a:pt x="339" y="363"/>
                    </a:lnTo>
                    <a:lnTo>
                      <a:pt x="328" y="355"/>
                    </a:lnTo>
                    <a:lnTo>
                      <a:pt x="318" y="348"/>
                    </a:lnTo>
                    <a:lnTo>
                      <a:pt x="308" y="339"/>
                    </a:lnTo>
                    <a:lnTo>
                      <a:pt x="300" y="331"/>
                    </a:lnTo>
                    <a:lnTo>
                      <a:pt x="292" y="322"/>
                    </a:lnTo>
                    <a:lnTo>
                      <a:pt x="285" y="312"/>
                    </a:lnTo>
                    <a:lnTo>
                      <a:pt x="279" y="303"/>
                    </a:lnTo>
                    <a:lnTo>
                      <a:pt x="274" y="292"/>
                    </a:lnTo>
                    <a:lnTo>
                      <a:pt x="268" y="281"/>
                    </a:lnTo>
                    <a:lnTo>
                      <a:pt x="265" y="270"/>
                    </a:lnTo>
                    <a:lnTo>
                      <a:pt x="262" y="259"/>
                    </a:lnTo>
                    <a:lnTo>
                      <a:pt x="260" y="249"/>
                    </a:lnTo>
                    <a:lnTo>
                      <a:pt x="259" y="237"/>
                    </a:lnTo>
                    <a:lnTo>
                      <a:pt x="259" y="237"/>
                    </a:lnTo>
                    <a:lnTo>
                      <a:pt x="267" y="257"/>
                    </a:lnTo>
                    <a:lnTo>
                      <a:pt x="278" y="278"/>
                    </a:lnTo>
                    <a:lnTo>
                      <a:pt x="289" y="296"/>
                    </a:lnTo>
                    <a:lnTo>
                      <a:pt x="302" y="314"/>
                    </a:lnTo>
                    <a:lnTo>
                      <a:pt x="317" y="331"/>
                    </a:lnTo>
                    <a:lnTo>
                      <a:pt x="333" y="347"/>
                    </a:lnTo>
                    <a:lnTo>
                      <a:pt x="351" y="360"/>
                    </a:lnTo>
                    <a:lnTo>
                      <a:pt x="369" y="373"/>
                    </a:lnTo>
                    <a:lnTo>
                      <a:pt x="369" y="373"/>
                    </a:lnTo>
                    <a:close/>
                    <a:moveTo>
                      <a:pt x="166" y="75"/>
                    </a:moveTo>
                    <a:lnTo>
                      <a:pt x="166" y="75"/>
                    </a:lnTo>
                    <a:lnTo>
                      <a:pt x="166" y="74"/>
                    </a:lnTo>
                    <a:lnTo>
                      <a:pt x="166" y="74"/>
                    </a:lnTo>
                    <a:lnTo>
                      <a:pt x="167" y="70"/>
                    </a:lnTo>
                    <a:lnTo>
                      <a:pt x="167" y="70"/>
                    </a:lnTo>
                    <a:lnTo>
                      <a:pt x="168" y="68"/>
                    </a:lnTo>
                    <a:lnTo>
                      <a:pt x="168" y="68"/>
                    </a:lnTo>
                    <a:lnTo>
                      <a:pt x="169" y="65"/>
                    </a:lnTo>
                    <a:lnTo>
                      <a:pt x="169" y="65"/>
                    </a:lnTo>
                    <a:lnTo>
                      <a:pt x="170" y="63"/>
                    </a:lnTo>
                    <a:lnTo>
                      <a:pt x="170" y="63"/>
                    </a:lnTo>
                    <a:lnTo>
                      <a:pt x="170" y="61"/>
                    </a:lnTo>
                    <a:lnTo>
                      <a:pt x="170" y="61"/>
                    </a:lnTo>
                    <a:lnTo>
                      <a:pt x="171" y="57"/>
                    </a:lnTo>
                    <a:lnTo>
                      <a:pt x="171" y="57"/>
                    </a:lnTo>
                    <a:lnTo>
                      <a:pt x="172" y="55"/>
                    </a:lnTo>
                    <a:lnTo>
                      <a:pt x="172" y="55"/>
                    </a:lnTo>
                    <a:lnTo>
                      <a:pt x="173" y="53"/>
                    </a:lnTo>
                    <a:lnTo>
                      <a:pt x="173" y="53"/>
                    </a:lnTo>
                    <a:lnTo>
                      <a:pt x="175" y="51"/>
                    </a:lnTo>
                    <a:lnTo>
                      <a:pt x="175" y="51"/>
                    </a:lnTo>
                    <a:lnTo>
                      <a:pt x="176" y="48"/>
                    </a:lnTo>
                    <a:lnTo>
                      <a:pt x="176" y="48"/>
                    </a:lnTo>
                    <a:lnTo>
                      <a:pt x="177" y="47"/>
                    </a:lnTo>
                    <a:lnTo>
                      <a:pt x="177" y="47"/>
                    </a:lnTo>
                    <a:lnTo>
                      <a:pt x="178" y="43"/>
                    </a:lnTo>
                    <a:lnTo>
                      <a:pt x="178" y="43"/>
                    </a:lnTo>
                    <a:lnTo>
                      <a:pt x="178" y="42"/>
                    </a:lnTo>
                    <a:lnTo>
                      <a:pt x="178" y="42"/>
                    </a:lnTo>
                    <a:lnTo>
                      <a:pt x="180" y="39"/>
                    </a:lnTo>
                    <a:lnTo>
                      <a:pt x="180" y="39"/>
                    </a:lnTo>
                    <a:lnTo>
                      <a:pt x="180" y="38"/>
                    </a:lnTo>
                    <a:lnTo>
                      <a:pt x="180" y="38"/>
                    </a:lnTo>
                    <a:lnTo>
                      <a:pt x="182" y="36"/>
                    </a:lnTo>
                    <a:lnTo>
                      <a:pt x="182" y="36"/>
                    </a:lnTo>
                    <a:lnTo>
                      <a:pt x="182" y="35"/>
                    </a:lnTo>
                    <a:lnTo>
                      <a:pt x="182" y="35"/>
                    </a:lnTo>
                    <a:lnTo>
                      <a:pt x="183" y="31"/>
                    </a:lnTo>
                    <a:lnTo>
                      <a:pt x="183" y="31"/>
                    </a:lnTo>
                    <a:lnTo>
                      <a:pt x="184" y="30"/>
                    </a:lnTo>
                    <a:lnTo>
                      <a:pt x="184" y="30"/>
                    </a:lnTo>
                    <a:lnTo>
                      <a:pt x="185" y="28"/>
                    </a:lnTo>
                    <a:lnTo>
                      <a:pt x="185" y="28"/>
                    </a:lnTo>
                    <a:lnTo>
                      <a:pt x="186" y="27"/>
                    </a:lnTo>
                    <a:lnTo>
                      <a:pt x="186" y="27"/>
                    </a:lnTo>
                    <a:lnTo>
                      <a:pt x="187" y="26"/>
                    </a:lnTo>
                    <a:lnTo>
                      <a:pt x="187" y="26"/>
                    </a:lnTo>
                    <a:lnTo>
                      <a:pt x="189" y="25"/>
                    </a:lnTo>
                    <a:lnTo>
                      <a:pt x="189" y="25"/>
                    </a:lnTo>
                    <a:lnTo>
                      <a:pt x="191" y="23"/>
                    </a:lnTo>
                    <a:lnTo>
                      <a:pt x="191" y="23"/>
                    </a:lnTo>
                    <a:lnTo>
                      <a:pt x="191" y="22"/>
                    </a:lnTo>
                    <a:lnTo>
                      <a:pt x="191" y="22"/>
                    </a:lnTo>
                    <a:lnTo>
                      <a:pt x="193" y="21"/>
                    </a:lnTo>
                    <a:lnTo>
                      <a:pt x="193" y="21"/>
                    </a:lnTo>
                    <a:lnTo>
                      <a:pt x="194" y="20"/>
                    </a:lnTo>
                    <a:lnTo>
                      <a:pt x="194" y="20"/>
                    </a:lnTo>
                    <a:lnTo>
                      <a:pt x="195" y="18"/>
                    </a:lnTo>
                    <a:lnTo>
                      <a:pt x="195" y="18"/>
                    </a:lnTo>
                    <a:lnTo>
                      <a:pt x="196" y="17"/>
                    </a:lnTo>
                    <a:lnTo>
                      <a:pt x="196" y="17"/>
                    </a:lnTo>
                    <a:lnTo>
                      <a:pt x="198" y="16"/>
                    </a:lnTo>
                    <a:lnTo>
                      <a:pt x="198" y="16"/>
                    </a:lnTo>
                    <a:lnTo>
                      <a:pt x="200" y="17"/>
                    </a:lnTo>
                    <a:lnTo>
                      <a:pt x="200" y="17"/>
                    </a:lnTo>
                    <a:lnTo>
                      <a:pt x="203" y="20"/>
                    </a:lnTo>
                    <a:lnTo>
                      <a:pt x="203" y="20"/>
                    </a:lnTo>
                    <a:lnTo>
                      <a:pt x="203" y="20"/>
                    </a:lnTo>
                    <a:lnTo>
                      <a:pt x="203" y="20"/>
                    </a:lnTo>
                    <a:lnTo>
                      <a:pt x="205" y="22"/>
                    </a:lnTo>
                    <a:lnTo>
                      <a:pt x="205" y="22"/>
                    </a:lnTo>
                    <a:lnTo>
                      <a:pt x="205" y="22"/>
                    </a:lnTo>
                    <a:lnTo>
                      <a:pt x="205" y="22"/>
                    </a:lnTo>
                    <a:lnTo>
                      <a:pt x="207" y="24"/>
                    </a:lnTo>
                    <a:lnTo>
                      <a:pt x="207" y="24"/>
                    </a:lnTo>
                    <a:lnTo>
                      <a:pt x="208" y="25"/>
                    </a:lnTo>
                    <a:lnTo>
                      <a:pt x="208" y="25"/>
                    </a:lnTo>
                    <a:lnTo>
                      <a:pt x="209" y="27"/>
                    </a:lnTo>
                    <a:lnTo>
                      <a:pt x="209" y="27"/>
                    </a:lnTo>
                    <a:lnTo>
                      <a:pt x="210" y="27"/>
                    </a:lnTo>
                    <a:lnTo>
                      <a:pt x="210" y="27"/>
                    </a:lnTo>
                    <a:lnTo>
                      <a:pt x="211" y="30"/>
                    </a:lnTo>
                    <a:lnTo>
                      <a:pt x="211" y="30"/>
                    </a:lnTo>
                    <a:lnTo>
                      <a:pt x="212" y="30"/>
                    </a:lnTo>
                    <a:lnTo>
                      <a:pt x="212" y="30"/>
                    </a:lnTo>
                    <a:lnTo>
                      <a:pt x="213" y="34"/>
                    </a:lnTo>
                    <a:lnTo>
                      <a:pt x="213" y="34"/>
                    </a:lnTo>
                    <a:lnTo>
                      <a:pt x="214" y="35"/>
                    </a:lnTo>
                    <a:lnTo>
                      <a:pt x="214" y="35"/>
                    </a:lnTo>
                    <a:lnTo>
                      <a:pt x="216" y="37"/>
                    </a:lnTo>
                    <a:lnTo>
                      <a:pt x="216" y="37"/>
                    </a:lnTo>
                    <a:lnTo>
                      <a:pt x="217" y="38"/>
                    </a:lnTo>
                    <a:lnTo>
                      <a:pt x="217" y="38"/>
                    </a:lnTo>
                    <a:lnTo>
                      <a:pt x="218" y="41"/>
                    </a:lnTo>
                    <a:lnTo>
                      <a:pt x="218" y="41"/>
                    </a:lnTo>
                    <a:lnTo>
                      <a:pt x="218" y="42"/>
                    </a:lnTo>
                    <a:lnTo>
                      <a:pt x="218" y="42"/>
                    </a:lnTo>
                    <a:lnTo>
                      <a:pt x="220" y="45"/>
                    </a:lnTo>
                    <a:lnTo>
                      <a:pt x="220" y="45"/>
                    </a:lnTo>
                    <a:lnTo>
                      <a:pt x="220" y="47"/>
                    </a:lnTo>
                    <a:lnTo>
                      <a:pt x="220" y="47"/>
                    </a:lnTo>
                    <a:lnTo>
                      <a:pt x="222" y="50"/>
                    </a:lnTo>
                    <a:lnTo>
                      <a:pt x="222" y="50"/>
                    </a:lnTo>
                    <a:lnTo>
                      <a:pt x="222" y="51"/>
                    </a:lnTo>
                    <a:lnTo>
                      <a:pt x="222" y="51"/>
                    </a:lnTo>
                    <a:lnTo>
                      <a:pt x="223" y="55"/>
                    </a:lnTo>
                    <a:lnTo>
                      <a:pt x="223" y="55"/>
                    </a:lnTo>
                    <a:lnTo>
                      <a:pt x="224" y="55"/>
                    </a:lnTo>
                    <a:lnTo>
                      <a:pt x="224" y="55"/>
                    </a:lnTo>
                    <a:lnTo>
                      <a:pt x="225" y="60"/>
                    </a:lnTo>
                    <a:lnTo>
                      <a:pt x="225" y="60"/>
                    </a:lnTo>
                    <a:lnTo>
                      <a:pt x="225" y="61"/>
                    </a:lnTo>
                    <a:lnTo>
                      <a:pt x="225" y="61"/>
                    </a:lnTo>
                    <a:lnTo>
                      <a:pt x="231" y="76"/>
                    </a:lnTo>
                    <a:lnTo>
                      <a:pt x="166" y="76"/>
                    </a:lnTo>
                    <a:lnTo>
                      <a:pt x="166" y="76"/>
                    </a:lnTo>
                    <a:lnTo>
                      <a:pt x="166" y="75"/>
                    </a:lnTo>
                    <a:lnTo>
                      <a:pt x="166" y="75"/>
                    </a:lnTo>
                    <a:close/>
                    <a:moveTo>
                      <a:pt x="166" y="90"/>
                    </a:moveTo>
                    <a:lnTo>
                      <a:pt x="231" y="90"/>
                    </a:lnTo>
                    <a:lnTo>
                      <a:pt x="235" y="90"/>
                    </a:lnTo>
                    <a:lnTo>
                      <a:pt x="235" y="90"/>
                    </a:lnTo>
                    <a:lnTo>
                      <a:pt x="238" y="105"/>
                    </a:lnTo>
                    <a:lnTo>
                      <a:pt x="241" y="119"/>
                    </a:lnTo>
                    <a:lnTo>
                      <a:pt x="243" y="132"/>
                    </a:lnTo>
                    <a:lnTo>
                      <a:pt x="244" y="142"/>
                    </a:lnTo>
                    <a:lnTo>
                      <a:pt x="243" y="142"/>
                    </a:lnTo>
                    <a:lnTo>
                      <a:pt x="243" y="142"/>
                    </a:lnTo>
                    <a:lnTo>
                      <a:pt x="244" y="163"/>
                    </a:lnTo>
                    <a:lnTo>
                      <a:pt x="244" y="434"/>
                    </a:lnTo>
                    <a:lnTo>
                      <a:pt x="153" y="434"/>
                    </a:lnTo>
                    <a:lnTo>
                      <a:pt x="153" y="163"/>
                    </a:lnTo>
                    <a:lnTo>
                      <a:pt x="153" y="163"/>
                    </a:lnTo>
                    <a:lnTo>
                      <a:pt x="154" y="142"/>
                    </a:lnTo>
                    <a:lnTo>
                      <a:pt x="153" y="142"/>
                    </a:lnTo>
                    <a:lnTo>
                      <a:pt x="153" y="142"/>
                    </a:lnTo>
                    <a:lnTo>
                      <a:pt x="154" y="132"/>
                    </a:lnTo>
                    <a:lnTo>
                      <a:pt x="155" y="119"/>
                    </a:lnTo>
                    <a:lnTo>
                      <a:pt x="158" y="105"/>
                    </a:lnTo>
                    <a:lnTo>
                      <a:pt x="162" y="90"/>
                    </a:lnTo>
                    <a:lnTo>
                      <a:pt x="166" y="90"/>
                    </a:lnTo>
                    <a:close/>
                    <a:moveTo>
                      <a:pt x="22" y="378"/>
                    </a:moveTo>
                    <a:lnTo>
                      <a:pt x="22" y="378"/>
                    </a:lnTo>
                    <a:lnTo>
                      <a:pt x="28" y="373"/>
                    </a:lnTo>
                    <a:lnTo>
                      <a:pt x="28" y="373"/>
                    </a:lnTo>
                    <a:lnTo>
                      <a:pt x="46" y="361"/>
                    </a:lnTo>
                    <a:lnTo>
                      <a:pt x="62" y="347"/>
                    </a:lnTo>
                    <a:lnTo>
                      <a:pt x="78" y="333"/>
                    </a:lnTo>
                    <a:lnTo>
                      <a:pt x="92" y="317"/>
                    </a:lnTo>
                    <a:lnTo>
                      <a:pt x="105" y="298"/>
                    </a:lnTo>
                    <a:lnTo>
                      <a:pt x="117" y="280"/>
                    </a:lnTo>
                    <a:lnTo>
                      <a:pt x="127" y="260"/>
                    </a:lnTo>
                    <a:lnTo>
                      <a:pt x="136" y="241"/>
                    </a:lnTo>
                    <a:lnTo>
                      <a:pt x="136" y="241"/>
                    </a:lnTo>
                    <a:lnTo>
                      <a:pt x="135" y="252"/>
                    </a:lnTo>
                    <a:lnTo>
                      <a:pt x="132" y="263"/>
                    </a:lnTo>
                    <a:lnTo>
                      <a:pt x="129" y="273"/>
                    </a:lnTo>
                    <a:lnTo>
                      <a:pt x="125" y="284"/>
                    </a:lnTo>
                    <a:lnTo>
                      <a:pt x="121" y="295"/>
                    </a:lnTo>
                    <a:lnTo>
                      <a:pt x="115" y="305"/>
                    </a:lnTo>
                    <a:lnTo>
                      <a:pt x="109" y="314"/>
                    </a:lnTo>
                    <a:lnTo>
                      <a:pt x="102" y="323"/>
                    </a:lnTo>
                    <a:lnTo>
                      <a:pt x="95" y="333"/>
                    </a:lnTo>
                    <a:lnTo>
                      <a:pt x="86" y="341"/>
                    </a:lnTo>
                    <a:lnTo>
                      <a:pt x="76" y="349"/>
                    </a:lnTo>
                    <a:lnTo>
                      <a:pt x="67" y="357"/>
                    </a:lnTo>
                    <a:lnTo>
                      <a:pt x="56" y="364"/>
                    </a:lnTo>
                    <a:lnTo>
                      <a:pt x="45" y="371"/>
                    </a:lnTo>
                    <a:lnTo>
                      <a:pt x="33" y="377"/>
                    </a:lnTo>
                    <a:lnTo>
                      <a:pt x="21" y="382"/>
                    </a:lnTo>
                    <a:lnTo>
                      <a:pt x="20" y="384"/>
                    </a:lnTo>
                    <a:lnTo>
                      <a:pt x="20" y="384"/>
                    </a:lnTo>
                    <a:lnTo>
                      <a:pt x="19" y="384"/>
                    </a:lnTo>
                    <a:lnTo>
                      <a:pt x="19" y="384"/>
                    </a:lnTo>
                    <a:lnTo>
                      <a:pt x="20" y="380"/>
                    </a:lnTo>
                    <a:lnTo>
                      <a:pt x="22" y="378"/>
                    </a:lnTo>
                    <a:lnTo>
                      <a:pt x="22" y="378"/>
                    </a:lnTo>
                    <a:close/>
                    <a:moveTo>
                      <a:pt x="15" y="428"/>
                    </a:moveTo>
                    <a:lnTo>
                      <a:pt x="15" y="428"/>
                    </a:lnTo>
                    <a:lnTo>
                      <a:pt x="15" y="418"/>
                    </a:lnTo>
                    <a:lnTo>
                      <a:pt x="16" y="409"/>
                    </a:lnTo>
                    <a:lnTo>
                      <a:pt x="18" y="403"/>
                    </a:lnTo>
                    <a:lnTo>
                      <a:pt x="19" y="401"/>
                    </a:lnTo>
                    <a:lnTo>
                      <a:pt x="21" y="400"/>
                    </a:lnTo>
                    <a:lnTo>
                      <a:pt x="21" y="400"/>
                    </a:lnTo>
                    <a:lnTo>
                      <a:pt x="27" y="395"/>
                    </a:lnTo>
                    <a:lnTo>
                      <a:pt x="27" y="395"/>
                    </a:lnTo>
                    <a:lnTo>
                      <a:pt x="46" y="386"/>
                    </a:lnTo>
                    <a:lnTo>
                      <a:pt x="64" y="375"/>
                    </a:lnTo>
                    <a:lnTo>
                      <a:pt x="82" y="364"/>
                    </a:lnTo>
                    <a:lnTo>
                      <a:pt x="97" y="351"/>
                    </a:lnTo>
                    <a:lnTo>
                      <a:pt x="110" y="337"/>
                    </a:lnTo>
                    <a:lnTo>
                      <a:pt x="121" y="322"/>
                    </a:lnTo>
                    <a:lnTo>
                      <a:pt x="130" y="306"/>
                    </a:lnTo>
                    <a:lnTo>
                      <a:pt x="139" y="290"/>
                    </a:lnTo>
                    <a:lnTo>
                      <a:pt x="139" y="434"/>
                    </a:lnTo>
                    <a:lnTo>
                      <a:pt x="139" y="436"/>
                    </a:lnTo>
                    <a:lnTo>
                      <a:pt x="125" y="436"/>
                    </a:lnTo>
                    <a:lnTo>
                      <a:pt x="125" y="436"/>
                    </a:lnTo>
                    <a:lnTo>
                      <a:pt x="125" y="425"/>
                    </a:lnTo>
                    <a:lnTo>
                      <a:pt x="123" y="413"/>
                    </a:lnTo>
                    <a:lnTo>
                      <a:pt x="121" y="401"/>
                    </a:lnTo>
                    <a:lnTo>
                      <a:pt x="116" y="391"/>
                    </a:lnTo>
                    <a:lnTo>
                      <a:pt x="112" y="382"/>
                    </a:lnTo>
                    <a:lnTo>
                      <a:pt x="106" y="375"/>
                    </a:lnTo>
                    <a:lnTo>
                      <a:pt x="103" y="373"/>
                    </a:lnTo>
                    <a:lnTo>
                      <a:pt x="99" y="371"/>
                    </a:lnTo>
                    <a:lnTo>
                      <a:pt x="96" y="369"/>
                    </a:lnTo>
                    <a:lnTo>
                      <a:pt x="91" y="369"/>
                    </a:lnTo>
                    <a:lnTo>
                      <a:pt x="91" y="369"/>
                    </a:lnTo>
                    <a:lnTo>
                      <a:pt x="87" y="369"/>
                    </a:lnTo>
                    <a:lnTo>
                      <a:pt x="83" y="371"/>
                    </a:lnTo>
                    <a:lnTo>
                      <a:pt x="79" y="373"/>
                    </a:lnTo>
                    <a:lnTo>
                      <a:pt x="76" y="375"/>
                    </a:lnTo>
                    <a:lnTo>
                      <a:pt x="71" y="382"/>
                    </a:lnTo>
                    <a:lnTo>
                      <a:pt x="65" y="391"/>
                    </a:lnTo>
                    <a:lnTo>
                      <a:pt x="62" y="401"/>
                    </a:lnTo>
                    <a:lnTo>
                      <a:pt x="60" y="413"/>
                    </a:lnTo>
                    <a:lnTo>
                      <a:pt x="58" y="425"/>
                    </a:lnTo>
                    <a:lnTo>
                      <a:pt x="57" y="436"/>
                    </a:lnTo>
                    <a:lnTo>
                      <a:pt x="15" y="436"/>
                    </a:lnTo>
                    <a:lnTo>
                      <a:pt x="15" y="436"/>
                    </a:lnTo>
                    <a:lnTo>
                      <a:pt x="15" y="428"/>
                    </a:lnTo>
                    <a:lnTo>
                      <a:pt x="15" y="428"/>
                    </a:lnTo>
                    <a:close/>
                    <a:moveTo>
                      <a:pt x="111" y="436"/>
                    </a:moveTo>
                    <a:lnTo>
                      <a:pt x="72" y="436"/>
                    </a:lnTo>
                    <a:lnTo>
                      <a:pt x="72" y="436"/>
                    </a:lnTo>
                    <a:lnTo>
                      <a:pt x="72" y="426"/>
                    </a:lnTo>
                    <a:lnTo>
                      <a:pt x="74" y="416"/>
                    </a:lnTo>
                    <a:lnTo>
                      <a:pt x="75" y="406"/>
                    </a:lnTo>
                    <a:lnTo>
                      <a:pt x="78" y="399"/>
                    </a:lnTo>
                    <a:lnTo>
                      <a:pt x="81" y="392"/>
                    </a:lnTo>
                    <a:lnTo>
                      <a:pt x="84" y="388"/>
                    </a:lnTo>
                    <a:lnTo>
                      <a:pt x="87" y="385"/>
                    </a:lnTo>
                    <a:lnTo>
                      <a:pt x="91" y="384"/>
                    </a:lnTo>
                    <a:lnTo>
                      <a:pt x="91" y="384"/>
                    </a:lnTo>
                    <a:lnTo>
                      <a:pt x="95" y="385"/>
                    </a:lnTo>
                    <a:lnTo>
                      <a:pt x="99" y="388"/>
                    </a:lnTo>
                    <a:lnTo>
                      <a:pt x="102" y="392"/>
                    </a:lnTo>
                    <a:lnTo>
                      <a:pt x="104" y="399"/>
                    </a:lnTo>
                    <a:lnTo>
                      <a:pt x="108" y="406"/>
                    </a:lnTo>
                    <a:lnTo>
                      <a:pt x="109" y="416"/>
                    </a:lnTo>
                    <a:lnTo>
                      <a:pt x="111" y="426"/>
                    </a:lnTo>
                    <a:lnTo>
                      <a:pt x="111" y="436"/>
                    </a:lnTo>
                    <a:lnTo>
                      <a:pt x="111" y="436"/>
                    </a:lnTo>
                    <a:close/>
                    <a:moveTo>
                      <a:pt x="111" y="460"/>
                    </a:moveTo>
                    <a:lnTo>
                      <a:pt x="72" y="460"/>
                    </a:lnTo>
                    <a:lnTo>
                      <a:pt x="72" y="460"/>
                    </a:lnTo>
                    <a:lnTo>
                      <a:pt x="72" y="450"/>
                    </a:lnTo>
                    <a:lnTo>
                      <a:pt x="111" y="450"/>
                    </a:lnTo>
                    <a:lnTo>
                      <a:pt x="111" y="450"/>
                    </a:lnTo>
                    <a:lnTo>
                      <a:pt x="111" y="460"/>
                    </a:lnTo>
                    <a:lnTo>
                      <a:pt x="111" y="460"/>
                    </a:lnTo>
                    <a:close/>
                    <a:moveTo>
                      <a:pt x="153" y="461"/>
                    </a:moveTo>
                    <a:lnTo>
                      <a:pt x="153" y="461"/>
                    </a:lnTo>
                    <a:lnTo>
                      <a:pt x="152" y="448"/>
                    </a:lnTo>
                    <a:lnTo>
                      <a:pt x="153" y="448"/>
                    </a:lnTo>
                    <a:lnTo>
                      <a:pt x="244" y="448"/>
                    </a:lnTo>
                    <a:lnTo>
                      <a:pt x="245" y="448"/>
                    </a:lnTo>
                    <a:lnTo>
                      <a:pt x="245" y="448"/>
                    </a:lnTo>
                    <a:lnTo>
                      <a:pt x="244" y="461"/>
                    </a:lnTo>
                    <a:lnTo>
                      <a:pt x="153" y="461"/>
                    </a:lnTo>
                    <a:close/>
                    <a:moveTo>
                      <a:pt x="325" y="460"/>
                    </a:moveTo>
                    <a:lnTo>
                      <a:pt x="286" y="460"/>
                    </a:lnTo>
                    <a:lnTo>
                      <a:pt x="286" y="460"/>
                    </a:lnTo>
                    <a:lnTo>
                      <a:pt x="285" y="450"/>
                    </a:lnTo>
                    <a:lnTo>
                      <a:pt x="325" y="450"/>
                    </a:lnTo>
                    <a:lnTo>
                      <a:pt x="325" y="450"/>
                    </a:lnTo>
                    <a:lnTo>
                      <a:pt x="325" y="460"/>
                    </a:lnTo>
                    <a:lnTo>
                      <a:pt x="325" y="460"/>
                    </a:lnTo>
                    <a:close/>
                    <a:moveTo>
                      <a:pt x="286" y="436"/>
                    </a:moveTo>
                    <a:lnTo>
                      <a:pt x="286" y="436"/>
                    </a:lnTo>
                    <a:lnTo>
                      <a:pt x="286" y="426"/>
                    </a:lnTo>
                    <a:lnTo>
                      <a:pt x="288" y="416"/>
                    </a:lnTo>
                    <a:lnTo>
                      <a:pt x="289" y="406"/>
                    </a:lnTo>
                    <a:lnTo>
                      <a:pt x="292" y="399"/>
                    </a:lnTo>
                    <a:lnTo>
                      <a:pt x="294" y="392"/>
                    </a:lnTo>
                    <a:lnTo>
                      <a:pt x="298" y="388"/>
                    </a:lnTo>
                    <a:lnTo>
                      <a:pt x="301" y="385"/>
                    </a:lnTo>
                    <a:lnTo>
                      <a:pt x="305" y="384"/>
                    </a:lnTo>
                    <a:lnTo>
                      <a:pt x="305" y="384"/>
                    </a:lnTo>
                    <a:lnTo>
                      <a:pt x="308" y="385"/>
                    </a:lnTo>
                    <a:lnTo>
                      <a:pt x="313" y="388"/>
                    </a:lnTo>
                    <a:lnTo>
                      <a:pt x="316" y="392"/>
                    </a:lnTo>
                    <a:lnTo>
                      <a:pt x="318" y="399"/>
                    </a:lnTo>
                    <a:lnTo>
                      <a:pt x="320" y="406"/>
                    </a:lnTo>
                    <a:lnTo>
                      <a:pt x="322" y="416"/>
                    </a:lnTo>
                    <a:lnTo>
                      <a:pt x="325" y="426"/>
                    </a:lnTo>
                    <a:lnTo>
                      <a:pt x="325" y="436"/>
                    </a:lnTo>
                    <a:lnTo>
                      <a:pt x="286" y="436"/>
                    </a:lnTo>
                    <a:close/>
                    <a:moveTo>
                      <a:pt x="339" y="436"/>
                    </a:moveTo>
                    <a:lnTo>
                      <a:pt x="339" y="436"/>
                    </a:lnTo>
                    <a:lnTo>
                      <a:pt x="339" y="425"/>
                    </a:lnTo>
                    <a:lnTo>
                      <a:pt x="337" y="413"/>
                    </a:lnTo>
                    <a:lnTo>
                      <a:pt x="334" y="401"/>
                    </a:lnTo>
                    <a:lnTo>
                      <a:pt x="330" y="391"/>
                    </a:lnTo>
                    <a:lnTo>
                      <a:pt x="326" y="382"/>
                    </a:lnTo>
                    <a:lnTo>
                      <a:pt x="320" y="375"/>
                    </a:lnTo>
                    <a:lnTo>
                      <a:pt x="317" y="373"/>
                    </a:lnTo>
                    <a:lnTo>
                      <a:pt x="313" y="371"/>
                    </a:lnTo>
                    <a:lnTo>
                      <a:pt x="310" y="369"/>
                    </a:lnTo>
                    <a:lnTo>
                      <a:pt x="305" y="369"/>
                    </a:lnTo>
                    <a:lnTo>
                      <a:pt x="305" y="369"/>
                    </a:lnTo>
                    <a:lnTo>
                      <a:pt x="301" y="369"/>
                    </a:lnTo>
                    <a:lnTo>
                      <a:pt x="297" y="371"/>
                    </a:lnTo>
                    <a:lnTo>
                      <a:pt x="293" y="373"/>
                    </a:lnTo>
                    <a:lnTo>
                      <a:pt x="290" y="375"/>
                    </a:lnTo>
                    <a:lnTo>
                      <a:pt x="285" y="382"/>
                    </a:lnTo>
                    <a:lnTo>
                      <a:pt x="279" y="391"/>
                    </a:lnTo>
                    <a:lnTo>
                      <a:pt x="276" y="401"/>
                    </a:lnTo>
                    <a:lnTo>
                      <a:pt x="274" y="413"/>
                    </a:lnTo>
                    <a:lnTo>
                      <a:pt x="272" y="425"/>
                    </a:lnTo>
                    <a:lnTo>
                      <a:pt x="271" y="436"/>
                    </a:lnTo>
                    <a:lnTo>
                      <a:pt x="258" y="436"/>
                    </a:lnTo>
                    <a:lnTo>
                      <a:pt x="258" y="434"/>
                    </a:lnTo>
                    <a:lnTo>
                      <a:pt x="258" y="292"/>
                    </a:lnTo>
                    <a:lnTo>
                      <a:pt x="258" y="292"/>
                    </a:lnTo>
                    <a:lnTo>
                      <a:pt x="266" y="308"/>
                    </a:lnTo>
                    <a:lnTo>
                      <a:pt x="276" y="323"/>
                    </a:lnTo>
                    <a:lnTo>
                      <a:pt x="288" y="337"/>
                    </a:lnTo>
                    <a:lnTo>
                      <a:pt x="301" y="351"/>
                    </a:lnTo>
                    <a:lnTo>
                      <a:pt x="316" y="364"/>
                    </a:lnTo>
                    <a:lnTo>
                      <a:pt x="332" y="376"/>
                    </a:lnTo>
                    <a:lnTo>
                      <a:pt x="351" y="386"/>
                    </a:lnTo>
                    <a:lnTo>
                      <a:pt x="370" y="395"/>
                    </a:lnTo>
                    <a:lnTo>
                      <a:pt x="375" y="400"/>
                    </a:lnTo>
                    <a:lnTo>
                      <a:pt x="375" y="400"/>
                    </a:lnTo>
                    <a:lnTo>
                      <a:pt x="379" y="403"/>
                    </a:lnTo>
                    <a:lnTo>
                      <a:pt x="381" y="409"/>
                    </a:lnTo>
                    <a:lnTo>
                      <a:pt x="382" y="418"/>
                    </a:lnTo>
                    <a:lnTo>
                      <a:pt x="382" y="427"/>
                    </a:lnTo>
                    <a:lnTo>
                      <a:pt x="382" y="427"/>
                    </a:lnTo>
                    <a:lnTo>
                      <a:pt x="382" y="436"/>
                    </a:lnTo>
                    <a:lnTo>
                      <a:pt x="339" y="4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43" name="Freeform 167"/>
              <p:cNvSpPr/>
              <p:nvPr/>
            </p:nvSpPr>
            <p:spPr bwMode="auto">
              <a:xfrm>
                <a:off x="4313238" y="3270250"/>
                <a:ext cx="106363" cy="34925"/>
              </a:xfrm>
              <a:custGeom>
                <a:avLst/>
                <a:gdLst>
                  <a:gd name="T0" fmla="*/ 13 w 67"/>
                  <a:gd name="T1" fmla="*/ 20 h 22"/>
                  <a:gd name="T2" fmla="*/ 13 w 67"/>
                  <a:gd name="T3" fmla="*/ 20 h 22"/>
                  <a:gd name="T4" fmla="*/ 15 w 67"/>
                  <a:gd name="T5" fmla="*/ 18 h 22"/>
                  <a:gd name="T6" fmla="*/ 20 w 67"/>
                  <a:gd name="T7" fmla="*/ 16 h 22"/>
                  <a:gd name="T8" fmla="*/ 26 w 67"/>
                  <a:gd name="T9" fmla="*/ 15 h 22"/>
                  <a:gd name="T10" fmla="*/ 33 w 67"/>
                  <a:gd name="T11" fmla="*/ 14 h 22"/>
                  <a:gd name="T12" fmla="*/ 33 w 67"/>
                  <a:gd name="T13" fmla="*/ 14 h 22"/>
                  <a:gd name="T14" fmla="*/ 41 w 67"/>
                  <a:gd name="T15" fmla="*/ 15 h 22"/>
                  <a:gd name="T16" fmla="*/ 46 w 67"/>
                  <a:gd name="T17" fmla="*/ 16 h 22"/>
                  <a:gd name="T18" fmla="*/ 52 w 67"/>
                  <a:gd name="T19" fmla="*/ 18 h 22"/>
                  <a:gd name="T20" fmla="*/ 54 w 67"/>
                  <a:gd name="T21" fmla="*/ 20 h 22"/>
                  <a:gd name="T22" fmla="*/ 54 w 67"/>
                  <a:gd name="T23" fmla="*/ 20 h 22"/>
                  <a:gd name="T24" fmla="*/ 57 w 67"/>
                  <a:gd name="T25" fmla="*/ 22 h 22"/>
                  <a:gd name="T26" fmla="*/ 59 w 67"/>
                  <a:gd name="T27" fmla="*/ 22 h 22"/>
                  <a:gd name="T28" fmla="*/ 59 w 67"/>
                  <a:gd name="T29" fmla="*/ 22 h 22"/>
                  <a:gd name="T30" fmla="*/ 62 w 67"/>
                  <a:gd name="T31" fmla="*/ 22 h 22"/>
                  <a:gd name="T32" fmla="*/ 65 w 67"/>
                  <a:gd name="T33" fmla="*/ 20 h 22"/>
                  <a:gd name="T34" fmla="*/ 65 w 67"/>
                  <a:gd name="T35" fmla="*/ 20 h 22"/>
                  <a:gd name="T36" fmla="*/ 66 w 67"/>
                  <a:gd name="T37" fmla="*/ 18 h 22"/>
                  <a:gd name="T38" fmla="*/ 67 w 67"/>
                  <a:gd name="T39" fmla="*/ 16 h 22"/>
                  <a:gd name="T40" fmla="*/ 66 w 67"/>
                  <a:gd name="T41" fmla="*/ 13 h 22"/>
                  <a:gd name="T42" fmla="*/ 65 w 67"/>
                  <a:gd name="T43" fmla="*/ 10 h 22"/>
                  <a:gd name="T44" fmla="*/ 65 w 67"/>
                  <a:gd name="T45" fmla="*/ 10 h 22"/>
                  <a:gd name="T46" fmla="*/ 59 w 67"/>
                  <a:gd name="T47" fmla="*/ 6 h 22"/>
                  <a:gd name="T48" fmla="*/ 52 w 67"/>
                  <a:gd name="T49" fmla="*/ 3 h 22"/>
                  <a:gd name="T50" fmla="*/ 43 w 67"/>
                  <a:gd name="T51" fmla="*/ 1 h 22"/>
                  <a:gd name="T52" fmla="*/ 33 w 67"/>
                  <a:gd name="T53" fmla="*/ 0 h 22"/>
                  <a:gd name="T54" fmla="*/ 33 w 67"/>
                  <a:gd name="T55" fmla="*/ 0 h 22"/>
                  <a:gd name="T56" fmla="*/ 24 w 67"/>
                  <a:gd name="T57" fmla="*/ 1 h 22"/>
                  <a:gd name="T58" fmla="*/ 15 w 67"/>
                  <a:gd name="T59" fmla="*/ 3 h 22"/>
                  <a:gd name="T60" fmla="*/ 7 w 67"/>
                  <a:gd name="T61" fmla="*/ 6 h 22"/>
                  <a:gd name="T62" fmla="*/ 2 w 67"/>
                  <a:gd name="T63" fmla="*/ 10 h 22"/>
                  <a:gd name="T64" fmla="*/ 2 w 67"/>
                  <a:gd name="T65" fmla="*/ 10 h 22"/>
                  <a:gd name="T66" fmla="*/ 1 w 67"/>
                  <a:gd name="T67" fmla="*/ 13 h 22"/>
                  <a:gd name="T68" fmla="*/ 0 w 67"/>
                  <a:gd name="T69" fmla="*/ 16 h 22"/>
                  <a:gd name="T70" fmla="*/ 1 w 67"/>
                  <a:gd name="T71" fmla="*/ 18 h 22"/>
                  <a:gd name="T72" fmla="*/ 2 w 67"/>
                  <a:gd name="T73" fmla="*/ 20 h 22"/>
                  <a:gd name="T74" fmla="*/ 2 w 67"/>
                  <a:gd name="T75" fmla="*/ 20 h 22"/>
                  <a:gd name="T76" fmla="*/ 5 w 67"/>
                  <a:gd name="T77" fmla="*/ 22 h 22"/>
                  <a:gd name="T78" fmla="*/ 7 w 67"/>
                  <a:gd name="T79" fmla="*/ 22 h 22"/>
                  <a:gd name="T80" fmla="*/ 10 w 67"/>
                  <a:gd name="T81" fmla="*/ 21 h 22"/>
                  <a:gd name="T82" fmla="*/ 13 w 67"/>
                  <a:gd name="T83" fmla="*/ 20 h 22"/>
                  <a:gd name="T84" fmla="*/ 13 w 67"/>
                  <a:gd name="T85"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 h="22">
                    <a:moveTo>
                      <a:pt x="13" y="20"/>
                    </a:moveTo>
                    <a:lnTo>
                      <a:pt x="13" y="20"/>
                    </a:lnTo>
                    <a:lnTo>
                      <a:pt x="15" y="18"/>
                    </a:lnTo>
                    <a:lnTo>
                      <a:pt x="20" y="16"/>
                    </a:lnTo>
                    <a:lnTo>
                      <a:pt x="26" y="15"/>
                    </a:lnTo>
                    <a:lnTo>
                      <a:pt x="33" y="14"/>
                    </a:lnTo>
                    <a:lnTo>
                      <a:pt x="33" y="14"/>
                    </a:lnTo>
                    <a:lnTo>
                      <a:pt x="41" y="15"/>
                    </a:lnTo>
                    <a:lnTo>
                      <a:pt x="46" y="16"/>
                    </a:lnTo>
                    <a:lnTo>
                      <a:pt x="52" y="18"/>
                    </a:lnTo>
                    <a:lnTo>
                      <a:pt x="54" y="20"/>
                    </a:lnTo>
                    <a:lnTo>
                      <a:pt x="54" y="20"/>
                    </a:lnTo>
                    <a:lnTo>
                      <a:pt x="57" y="22"/>
                    </a:lnTo>
                    <a:lnTo>
                      <a:pt x="59" y="22"/>
                    </a:lnTo>
                    <a:lnTo>
                      <a:pt x="59" y="22"/>
                    </a:lnTo>
                    <a:lnTo>
                      <a:pt x="62" y="22"/>
                    </a:lnTo>
                    <a:lnTo>
                      <a:pt x="65" y="20"/>
                    </a:lnTo>
                    <a:lnTo>
                      <a:pt x="65" y="20"/>
                    </a:lnTo>
                    <a:lnTo>
                      <a:pt x="66" y="18"/>
                    </a:lnTo>
                    <a:lnTo>
                      <a:pt x="67" y="16"/>
                    </a:lnTo>
                    <a:lnTo>
                      <a:pt x="66" y="13"/>
                    </a:lnTo>
                    <a:lnTo>
                      <a:pt x="65" y="10"/>
                    </a:lnTo>
                    <a:lnTo>
                      <a:pt x="65" y="10"/>
                    </a:lnTo>
                    <a:lnTo>
                      <a:pt x="59" y="6"/>
                    </a:lnTo>
                    <a:lnTo>
                      <a:pt x="52" y="3"/>
                    </a:lnTo>
                    <a:lnTo>
                      <a:pt x="43" y="1"/>
                    </a:lnTo>
                    <a:lnTo>
                      <a:pt x="33" y="0"/>
                    </a:lnTo>
                    <a:lnTo>
                      <a:pt x="33" y="0"/>
                    </a:lnTo>
                    <a:lnTo>
                      <a:pt x="24" y="1"/>
                    </a:lnTo>
                    <a:lnTo>
                      <a:pt x="15" y="3"/>
                    </a:lnTo>
                    <a:lnTo>
                      <a:pt x="7" y="6"/>
                    </a:lnTo>
                    <a:lnTo>
                      <a:pt x="2" y="10"/>
                    </a:lnTo>
                    <a:lnTo>
                      <a:pt x="2" y="10"/>
                    </a:lnTo>
                    <a:lnTo>
                      <a:pt x="1" y="13"/>
                    </a:lnTo>
                    <a:lnTo>
                      <a:pt x="0" y="16"/>
                    </a:lnTo>
                    <a:lnTo>
                      <a:pt x="1" y="18"/>
                    </a:lnTo>
                    <a:lnTo>
                      <a:pt x="2" y="20"/>
                    </a:lnTo>
                    <a:lnTo>
                      <a:pt x="2" y="20"/>
                    </a:lnTo>
                    <a:lnTo>
                      <a:pt x="5" y="22"/>
                    </a:lnTo>
                    <a:lnTo>
                      <a:pt x="7" y="22"/>
                    </a:lnTo>
                    <a:lnTo>
                      <a:pt x="10" y="21"/>
                    </a:lnTo>
                    <a:lnTo>
                      <a:pt x="13" y="20"/>
                    </a:lnTo>
                    <a:lnTo>
                      <a:pt x="1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grpSp>
      </p:grpSp>
      <p:grpSp>
        <p:nvGrpSpPr>
          <p:cNvPr id="44" name="组合 43"/>
          <p:cNvGrpSpPr/>
          <p:nvPr/>
        </p:nvGrpSpPr>
        <p:grpSpPr>
          <a:xfrm>
            <a:off x="3456014" y="2618015"/>
            <a:ext cx="894896" cy="894896"/>
            <a:chOff x="3456014" y="2618015"/>
            <a:chExt cx="894896" cy="894896"/>
          </a:xfrm>
        </p:grpSpPr>
        <p:sp>
          <p:nvSpPr>
            <p:cNvPr id="45" name="Oval 156"/>
            <p:cNvSpPr/>
            <p:nvPr/>
          </p:nvSpPr>
          <p:spPr>
            <a:xfrm flipH="1">
              <a:off x="3456014" y="2618015"/>
              <a:ext cx="894896" cy="894896"/>
            </a:xfrm>
            <a:prstGeom prst="ellipse">
              <a:avLst/>
            </a:prstGeom>
            <a:gradFill flip="none" rotWithShape="1">
              <a:gsLst>
                <a:gs pos="87000">
                  <a:srgbClr val="2A9995">
                    <a:alpha val="40000"/>
                  </a:srgbClr>
                </a:gs>
                <a:gs pos="0">
                  <a:srgbClr val="8EE0DC">
                    <a:alpha val="7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p>
          </p:txBody>
        </p:sp>
        <p:grpSp>
          <p:nvGrpSpPr>
            <p:cNvPr id="46" name="Group 168"/>
            <p:cNvGrpSpPr/>
            <p:nvPr/>
          </p:nvGrpSpPr>
          <p:grpSpPr>
            <a:xfrm>
              <a:off x="3654390" y="2863629"/>
              <a:ext cx="498144" cy="403668"/>
              <a:chOff x="5145088" y="3205163"/>
              <a:chExt cx="736600" cy="596900"/>
            </a:xfrm>
            <a:solidFill>
              <a:schemeClr val="bg1">
                <a:lumMod val="95000"/>
              </a:schemeClr>
            </a:solidFill>
          </p:grpSpPr>
          <p:sp>
            <p:nvSpPr>
              <p:cNvPr id="47" name="Freeform 169"/>
              <p:cNvSpPr>
                <a:spLocks noEditPoints="1"/>
              </p:cNvSpPr>
              <p:nvPr/>
            </p:nvSpPr>
            <p:spPr bwMode="auto">
              <a:xfrm>
                <a:off x="5145088" y="3205163"/>
                <a:ext cx="736600" cy="596900"/>
              </a:xfrm>
              <a:custGeom>
                <a:avLst/>
                <a:gdLst>
                  <a:gd name="T0" fmla="*/ 464 w 464"/>
                  <a:gd name="T1" fmla="*/ 52 h 376"/>
                  <a:gd name="T2" fmla="*/ 464 w 464"/>
                  <a:gd name="T3" fmla="*/ 0 h 376"/>
                  <a:gd name="T4" fmla="*/ 0 w 464"/>
                  <a:gd name="T5" fmla="*/ 0 h 376"/>
                  <a:gd name="T6" fmla="*/ 0 w 464"/>
                  <a:gd name="T7" fmla="*/ 52 h 376"/>
                  <a:gd name="T8" fmla="*/ 10 w 464"/>
                  <a:gd name="T9" fmla="*/ 52 h 376"/>
                  <a:gd name="T10" fmla="*/ 10 w 464"/>
                  <a:gd name="T11" fmla="*/ 281 h 376"/>
                  <a:gd name="T12" fmla="*/ 0 w 464"/>
                  <a:gd name="T13" fmla="*/ 281 h 376"/>
                  <a:gd name="T14" fmla="*/ 0 w 464"/>
                  <a:gd name="T15" fmla="*/ 320 h 376"/>
                  <a:gd name="T16" fmla="*/ 153 w 464"/>
                  <a:gd name="T17" fmla="*/ 320 h 376"/>
                  <a:gd name="T18" fmla="*/ 115 w 464"/>
                  <a:gd name="T19" fmla="*/ 368 h 376"/>
                  <a:gd name="T20" fmla="*/ 126 w 464"/>
                  <a:gd name="T21" fmla="*/ 376 h 376"/>
                  <a:gd name="T22" fmla="*/ 171 w 464"/>
                  <a:gd name="T23" fmla="*/ 320 h 376"/>
                  <a:gd name="T24" fmla="*/ 224 w 464"/>
                  <a:gd name="T25" fmla="*/ 320 h 376"/>
                  <a:gd name="T26" fmla="*/ 224 w 464"/>
                  <a:gd name="T27" fmla="*/ 372 h 376"/>
                  <a:gd name="T28" fmla="*/ 238 w 464"/>
                  <a:gd name="T29" fmla="*/ 372 h 376"/>
                  <a:gd name="T30" fmla="*/ 238 w 464"/>
                  <a:gd name="T31" fmla="*/ 320 h 376"/>
                  <a:gd name="T32" fmla="*/ 292 w 464"/>
                  <a:gd name="T33" fmla="*/ 320 h 376"/>
                  <a:gd name="T34" fmla="*/ 337 w 464"/>
                  <a:gd name="T35" fmla="*/ 376 h 376"/>
                  <a:gd name="T36" fmla="*/ 348 w 464"/>
                  <a:gd name="T37" fmla="*/ 368 h 376"/>
                  <a:gd name="T38" fmla="*/ 310 w 464"/>
                  <a:gd name="T39" fmla="*/ 320 h 376"/>
                  <a:gd name="T40" fmla="*/ 464 w 464"/>
                  <a:gd name="T41" fmla="*/ 320 h 376"/>
                  <a:gd name="T42" fmla="*/ 464 w 464"/>
                  <a:gd name="T43" fmla="*/ 281 h 376"/>
                  <a:gd name="T44" fmla="*/ 452 w 464"/>
                  <a:gd name="T45" fmla="*/ 281 h 376"/>
                  <a:gd name="T46" fmla="*/ 452 w 464"/>
                  <a:gd name="T47" fmla="*/ 52 h 376"/>
                  <a:gd name="T48" fmla="*/ 464 w 464"/>
                  <a:gd name="T49" fmla="*/ 52 h 376"/>
                  <a:gd name="T50" fmla="*/ 449 w 464"/>
                  <a:gd name="T51" fmla="*/ 306 h 376"/>
                  <a:gd name="T52" fmla="*/ 14 w 464"/>
                  <a:gd name="T53" fmla="*/ 306 h 376"/>
                  <a:gd name="T54" fmla="*/ 14 w 464"/>
                  <a:gd name="T55" fmla="*/ 295 h 376"/>
                  <a:gd name="T56" fmla="*/ 449 w 464"/>
                  <a:gd name="T57" fmla="*/ 295 h 376"/>
                  <a:gd name="T58" fmla="*/ 449 w 464"/>
                  <a:gd name="T59" fmla="*/ 306 h 376"/>
                  <a:gd name="T60" fmla="*/ 14 w 464"/>
                  <a:gd name="T61" fmla="*/ 14 h 376"/>
                  <a:gd name="T62" fmla="*/ 449 w 464"/>
                  <a:gd name="T63" fmla="*/ 14 h 376"/>
                  <a:gd name="T64" fmla="*/ 449 w 464"/>
                  <a:gd name="T65" fmla="*/ 38 h 376"/>
                  <a:gd name="T66" fmla="*/ 14 w 464"/>
                  <a:gd name="T67" fmla="*/ 38 h 376"/>
                  <a:gd name="T68" fmla="*/ 14 w 464"/>
                  <a:gd name="T69" fmla="*/ 14 h 376"/>
                  <a:gd name="T70" fmla="*/ 438 w 464"/>
                  <a:gd name="T71" fmla="*/ 280 h 376"/>
                  <a:gd name="T72" fmla="*/ 26 w 464"/>
                  <a:gd name="T73" fmla="*/ 280 h 376"/>
                  <a:gd name="T74" fmla="*/ 26 w 464"/>
                  <a:gd name="T75" fmla="*/ 52 h 376"/>
                  <a:gd name="T76" fmla="*/ 438 w 464"/>
                  <a:gd name="T77" fmla="*/ 52 h 376"/>
                  <a:gd name="T78" fmla="*/ 438 w 464"/>
                  <a:gd name="T79" fmla="*/ 28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4" h="376">
                    <a:moveTo>
                      <a:pt x="464" y="52"/>
                    </a:moveTo>
                    <a:lnTo>
                      <a:pt x="464" y="0"/>
                    </a:lnTo>
                    <a:lnTo>
                      <a:pt x="0" y="0"/>
                    </a:lnTo>
                    <a:lnTo>
                      <a:pt x="0" y="52"/>
                    </a:lnTo>
                    <a:lnTo>
                      <a:pt x="10" y="52"/>
                    </a:lnTo>
                    <a:lnTo>
                      <a:pt x="10" y="281"/>
                    </a:lnTo>
                    <a:lnTo>
                      <a:pt x="0" y="281"/>
                    </a:lnTo>
                    <a:lnTo>
                      <a:pt x="0" y="320"/>
                    </a:lnTo>
                    <a:lnTo>
                      <a:pt x="153" y="320"/>
                    </a:lnTo>
                    <a:lnTo>
                      <a:pt x="115" y="368"/>
                    </a:lnTo>
                    <a:lnTo>
                      <a:pt x="126" y="376"/>
                    </a:lnTo>
                    <a:lnTo>
                      <a:pt x="171" y="320"/>
                    </a:lnTo>
                    <a:lnTo>
                      <a:pt x="224" y="320"/>
                    </a:lnTo>
                    <a:lnTo>
                      <a:pt x="224" y="372"/>
                    </a:lnTo>
                    <a:lnTo>
                      <a:pt x="238" y="372"/>
                    </a:lnTo>
                    <a:lnTo>
                      <a:pt x="238" y="320"/>
                    </a:lnTo>
                    <a:lnTo>
                      <a:pt x="292" y="320"/>
                    </a:lnTo>
                    <a:lnTo>
                      <a:pt x="337" y="376"/>
                    </a:lnTo>
                    <a:lnTo>
                      <a:pt x="348" y="368"/>
                    </a:lnTo>
                    <a:lnTo>
                      <a:pt x="310" y="320"/>
                    </a:lnTo>
                    <a:lnTo>
                      <a:pt x="464" y="320"/>
                    </a:lnTo>
                    <a:lnTo>
                      <a:pt x="464" y="281"/>
                    </a:lnTo>
                    <a:lnTo>
                      <a:pt x="452" y="281"/>
                    </a:lnTo>
                    <a:lnTo>
                      <a:pt x="452" y="52"/>
                    </a:lnTo>
                    <a:lnTo>
                      <a:pt x="464" y="52"/>
                    </a:lnTo>
                    <a:close/>
                    <a:moveTo>
                      <a:pt x="449" y="306"/>
                    </a:moveTo>
                    <a:lnTo>
                      <a:pt x="14" y="306"/>
                    </a:lnTo>
                    <a:lnTo>
                      <a:pt x="14" y="295"/>
                    </a:lnTo>
                    <a:lnTo>
                      <a:pt x="449" y="295"/>
                    </a:lnTo>
                    <a:lnTo>
                      <a:pt x="449" y="306"/>
                    </a:lnTo>
                    <a:close/>
                    <a:moveTo>
                      <a:pt x="14" y="14"/>
                    </a:moveTo>
                    <a:lnTo>
                      <a:pt x="449" y="14"/>
                    </a:lnTo>
                    <a:lnTo>
                      <a:pt x="449" y="38"/>
                    </a:lnTo>
                    <a:lnTo>
                      <a:pt x="14" y="38"/>
                    </a:lnTo>
                    <a:lnTo>
                      <a:pt x="14" y="14"/>
                    </a:lnTo>
                    <a:close/>
                    <a:moveTo>
                      <a:pt x="438" y="280"/>
                    </a:moveTo>
                    <a:lnTo>
                      <a:pt x="26" y="280"/>
                    </a:lnTo>
                    <a:lnTo>
                      <a:pt x="26" y="52"/>
                    </a:lnTo>
                    <a:lnTo>
                      <a:pt x="438" y="52"/>
                    </a:lnTo>
                    <a:lnTo>
                      <a:pt x="438" y="2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48" name="Freeform 170"/>
              <p:cNvSpPr>
                <a:spLocks noEditPoints="1"/>
              </p:cNvSpPr>
              <p:nvPr/>
            </p:nvSpPr>
            <p:spPr bwMode="auto">
              <a:xfrm>
                <a:off x="5221288" y="3425825"/>
                <a:ext cx="174625" cy="188913"/>
              </a:xfrm>
              <a:custGeom>
                <a:avLst/>
                <a:gdLst>
                  <a:gd name="T0" fmla="*/ 46 w 110"/>
                  <a:gd name="T1" fmla="*/ 119 h 119"/>
                  <a:gd name="T2" fmla="*/ 65 w 110"/>
                  <a:gd name="T3" fmla="*/ 119 h 119"/>
                  <a:gd name="T4" fmla="*/ 78 w 110"/>
                  <a:gd name="T5" fmla="*/ 119 h 119"/>
                  <a:gd name="T6" fmla="*/ 110 w 110"/>
                  <a:gd name="T7" fmla="*/ 119 h 119"/>
                  <a:gd name="T8" fmla="*/ 110 w 110"/>
                  <a:gd name="T9" fmla="*/ 29 h 119"/>
                  <a:gd name="T10" fmla="*/ 78 w 110"/>
                  <a:gd name="T11" fmla="*/ 29 h 119"/>
                  <a:gd name="T12" fmla="*/ 78 w 110"/>
                  <a:gd name="T13" fmla="*/ 0 h 119"/>
                  <a:gd name="T14" fmla="*/ 33 w 110"/>
                  <a:gd name="T15" fmla="*/ 0 h 119"/>
                  <a:gd name="T16" fmla="*/ 33 w 110"/>
                  <a:gd name="T17" fmla="*/ 53 h 119"/>
                  <a:gd name="T18" fmla="*/ 0 w 110"/>
                  <a:gd name="T19" fmla="*/ 53 h 119"/>
                  <a:gd name="T20" fmla="*/ 0 w 110"/>
                  <a:gd name="T21" fmla="*/ 119 h 119"/>
                  <a:gd name="T22" fmla="*/ 33 w 110"/>
                  <a:gd name="T23" fmla="*/ 119 h 119"/>
                  <a:gd name="T24" fmla="*/ 46 w 110"/>
                  <a:gd name="T25" fmla="*/ 119 h 119"/>
                  <a:gd name="T26" fmla="*/ 80 w 110"/>
                  <a:gd name="T27" fmla="*/ 43 h 119"/>
                  <a:gd name="T28" fmla="*/ 96 w 110"/>
                  <a:gd name="T29" fmla="*/ 43 h 119"/>
                  <a:gd name="T30" fmla="*/ 96 w 110"/>
                  <a:gd name="T31" fmla="*/ 105 h 119"/>
                  <a:gd name="T32" fmla="*/ 80 w 110"/>
                  <a:gd name="T33" fmla="*/ 105 h 119"/>
                  <a:gd name="T34" fmla="*/ 80 w 110"/>
                  <a:gd name="T35" fmla="*/ 43 h 119"/>
                  <a:gd name="T36" fmla="*/ 47 w 110"/>
                  <a:gd name="T37" fmla="*/ 14 h 119"/>
                  <a:gd name="T38" fmla="*/ 64 w 110"/>
                  <a:gd name="T39" fmla="*/ 14 h 119"/>
                  <a:gd name="T40" fmla="*/ 64 w 110"/>
                  <a:gd name="T41" fmla="*/ 105 h 119"/>
                  <a:gd name="T42" fmla="*/ 47 w 110"/>
                  <a:gd name="T43" fmla="*/ 105 h 119"/>
                  <a:gd name="T44" fmla="*/ 47 w 110"/>
                  <a:gd name="T45" fmla="*/ 14 h 119"/>
                  <a:gd name="T46" fmla="*/ 32 w 110"/>
                  <a:gd name="T47" fmla="*/ 105 h 119"/>
                  <a:gd name="T48" fmla="*/ 14 w 110"/>
                  <a:gd name="T49" fmla="*/ 105 h 119"/>
                  <a:gd name="T50" fmla="*/ 14 w 110"/>
                  <a:gd name="T51" fmla="*/ 67 h 119"/>
                  <a:gd name="T52" fmla="*/ 32 w 110"/>
                  <a:gd name="T53" fmla="*/ 67 h 119"/>
                  <a:gd name="T54" fmla="*/ 32 w 110"/>
                  <a:gd name="T55" fmla="*/ 10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19">
                    <a:moveTo>
                      <a:pt x="46" y="119"/>
                    </a:moveTo>
                    <a:lnTo>
                      <a:pt x="65" y="119"/>
                    </a:lnTo>
                    <a:lnTo>
                      <a:pt x="78" y="119"/>
                    </a:lnTo>
                    <a:lnTo>
                      <a:pt x="110" y="119"/>
                    </a:lnTo>
                    <a:lnTo>
                      <a:pt x="110" y="29"/>
                    </a:lnTo>
                    <a:lnTo>
                      <a:pt x="78" y="29"/>
                    </a:lnTo>
                    <a:lnTo>
                      <a:pt x="78" y="0"/>
                    </a:lnTo>
                    <a:lnTo>
                      <a:pt x="33" y="0"/>
                    </a:lnTo>
                    <a:lnTo>
                      <a:pt x="33" y="53"/>
                    </a:lnTo>
                    <a:lnTo>
                      <a:pt x="0" y="53"/>
                    </a:lnTo>
                    <a:lnTo>
                      <a:pt x="0" y="119"/>
                    </a:lnTo>
                    <a:lnTo>
                      <a:pt x="33" y="119"/>
                    </a:lnTo>
                    <a:lnTo>
                      <a:pt x="46" y="119"/>
                    </a:lnTo>
                    <a:close/>
                    <a:moveTo>
                      <a:pt x="80" y="43"/>
                    </a:moveTo>
                    <a:lnTo>
                      <a:pt x="96" y="43"/>
                    </a:lnTo>
                    <a:lnTo>
                      <a:pt x="96" y="105"/>
                    </a:lnTo>
                    <a:lnTo>
                      <a:pt x="80" y="105"/>
                    </a:lnTo>
                    <a:lnTo>
                      <a:pt x="80" y="43"/>
                    </a:lnTo>
                    <a:close/>
                    <a:moveTo>
                      <a:pt x="47" y="14"/>
                    </a:moveTo>
                    <a:lnTo>
                      <a:pt x="64" y="14"/>
                    </a:lnTo>
                    <a:lnTo>
                      <a:pt x="64" y="105"/>
                    </a:lnTo>
                    <a:lnTo>
                      <a:pt x="47" y="105"/>
                    </a:lnTo>
                    <a:lnTo>
                      <a:pt x="47" y="14"/>
                    </a:lnTo>
                    <a:close/>
                    <a:moveTo>
                      <a:pt x="32" y="105"/>
                    </a:moveTo>
                    <a:lnTo>
                      <a:pt x="14" y="105"/>
                    </a:lnTo>
                    <a:lnTo>
                      <a:pt x="14" y="67"/>
                    </a:lnTo>
                    <a:lnTo>
                      <a:pt x="32" y="67"/>
                    </a:lnTo>
                    <a:lnTo>
                      <a:pt x="32" y="10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49" name="Freeform 171"/>
              <p:cNvSpPr>
                <a:spLocks noEditPoints="1"/>
              </p:cNvSpPr>
              <p:nvPr/>
            </p:nvSpPr>
            <p:spPr bwMode="auto">
              <a:xfrm>
                <a:off x="5424488" y="3427413"/>
                <a:ext cx="174625" cy="187325"/>
              </a:xfrm>
              <a:custGeom>
                <a:avLst/>
                <a:gdLst>
                  <a:gd name="T0" fmla="*/ 45 w 110"/>
                  <a:gd name="T1" fmla="*/ 118 h 118"/>
                  <a:gd name="T2" fmla="*/ 77 w 110"/>
                  <a:gd name="T3" fmla="*/ 118 h 118"/>
                  <a:gd name="T4" fmla="*/ 77 w 110"/>
                  <a:gd name="T5" fmla="*/ 118 h 118"/>
                  <a:gd name="T6" fmla="*/ 110 w 110"/>
                  <a:gd name="T7" fmla="*/ 118 h 118"/>
                  <a:gd name="T8" fmla="*/ 110 w 110"/>
                  <a:gd name="T9" fmla="*/ 0 h 118"/>
                  <a:gd name="T10" fmla="*/ 64 w 110"/>
                  <a:gd name="T11" fmla="*/ 0 h 118"/>
                  <a:gd name="T12" fmla="*/ 64 w 110"/>
                  <a:gd name="T13" fmla="*/ 39 h 118"/>
                  <a:gd name="T14" fmla="*/ 32 w 110"/>
                  <a:gd name="T15" fmla="*/ 39 h 118"/>
                  <a:gd name="T16" fmla="*/ 32 w 110"/>
                  <a:gd name="T17" fmla="*/ 73 h 118"/>
                  <a:gd name="T18" fmla="*/ 0 w 110"/>
                  <a:gd name="T19" fmla="*/ 73 h 118"/>
                  <a:gd name="T20" fmla="*/ 0 w 110"/>
                  <a:gd name="T21" fmla="*/ 118 h 118"/>
                  <a:gd name="T22" fmla="*/ 32 w 110"/>
                  <a:gd name="T23" fmla="*/ 118 h 118"/>
                  <a:gd name="T24" fmla="*/ 45 w 110"/>
                  <a:gd name="T25" fmla="*/ 118 h 118"/>
                  <a:gd name="T26" fmla="*/ 80 w 110"/>
                  <a:gd name="T27" fmla="*/ 14 h 118"/>
                  <a:gd name="T28" fmla="*/ 96 w 110"/>
                  <a:gd name="T29" fmla="*/ 14 h 118"/>
                  <a:gd name="T30" fmla="*/ 96 w 110"/>
                  <a:gd name="T31" fmla="*/ 104 h 118"/>
                  <a:gd name="T32" fmla="*/ 80 w 110"/>
                  <a:gd name="T33" fmla="*/ 104 h 118"/>
                  <a:gd name="T34" fmla="*/ 80 w 110"/>
                  <a:gd name="T35" fmla="*/ 14 h 118"/>
                  <a:gd name="T36" fmla="*/ 46 w 110"/>
                  <a:gd name="T37" fmla="*/ 53 h 118"/>
                  <a:gd name="T38" fmla="*/ 63 w 110"/>
                  <a:gd name="T39" fmla="*/ 53 h 118"/>
                  <a:gd name="T40" fmla="*/ 63 w 110"/>
                  <a:gd name="T41" fmla="*/ 104 h 118"/>
                  <a:gd name="T42" fmla="*/ 46 w 110"/>
                  <a:gd name="T43" fmla="*/ 104 h 118"/>
                  <a:gd name="T44" fmla="*/ 46 w 110"/>
                  <a:gd name="T45" fmla="*/ 53 h 118"/>
                  <a:gd name="T46" fmla="*/ 31 w 110"/>
                  <a:gd name="T47" fmla="*/ 104 h 118"/>
                  <a:gd name="T48" fmla="*/ 14 w 110"/>
                  <a:gd name="T49" fmla="*/ 104 h 118"/>
                  <a:gd name="T50" fmla="*/ 14 w 110"/>
                  <a:gd name="T51" fmla="*/ 87 h 118"/>
                  <a:gd name="T52" fmla="*/ 31 w 110"/>
                  <a:gd name="T53" fmla="*/ 87 h 118"/>
                  <a:gd name="T54" fmla="*/ 31 w 110"/>
                  <a:gd name="T55" fmla="*/ 10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18">
                    <a:moveTo>
                      <a:pt x="45" y="118"/>
                    </a:moveTo>
                    <a:lnTo>
                      <a:pt x="77" y="118"/>
                    </a:lnTo>
                    <a:lnTo>
                      <a:pt x="77" y="118"/>
                    </a:lnTo>
                    <a:lnTo>
                      <a:pt x="110" y="118"/>
                    </a:lnTo>
                    <a:lnTo>
                      <a:pt x="110" y="0"/>
                    </a:lnTo>
                    <a:lnTo>
                      <a:pt x="64" y="0"/>
                    </a:lnTo>
                    <a:lnTo>
                      <a:pt x="64" y="39"/>
                    </a:lnTo>
                    <a:lnTo>
                      <a:pt x="32" y="39"/>
                    </a:lnTo>
                    <a:lnTo>
                      <a:pt x="32" y="73"/>
                    </a:lnTo>
                    <a:lnTo>
                      <a:pt x="0" y="73"/>
                    </a:lnTo>
                    <a:lnTo>
                      <a:pt x="0" y="118"/>
                    </a:lnTo>
                    <a:lnTo>
                      <a:pt x="32" y="118"/>
                    </a:lnTo>
                    <a:lnTo>
                      <a:pt x="45" y="118"/>
                    </a:lnTo>
                    <a:close/>
                    <a:moveTo>
                      <a:pt x="80" y="14"/>
                    </a:moveTo>
                    <a:lnTo>
                      <a:pt x="96" y="14"/>
                    </a:lnTo>
                    <a:lnTo>
                      <a:pt x="96" y="104"/>
                    </a:lnTo>
                    <a:lnTo>
                      <a:pt x="80" y="104"/>
                    </a:lnTo>
                    <a:lnTo>
                      <a:pt x="80" y="14"/>
                    </a:lnTo>
                    <a:close/>
                    <a:moveTo>
                      <a:pt x="46" y="53"/>
                    </a:moveTo>
                    <a:lnTo>
                      <a:pt x="63" y="53"/>
                    </a:lnTo>
                    <a:lnTo>
                      <a:pt x="63" y="104"/>
                    </a:lnTo>
                    <a:lnTo>
                      <a:pt x="46" y="104"/>
                    </a:lnTo>
                    <a:lnTo>
                      <a:pt x="46" y="53"/>
                    </a:lnTo>
                    <a:close/>
                    <a:moveTo>
                      <a:pt x="31" y="104"/>
                    </a:moveTo>
                    <a:lnTo>
                      <a:pt x="14" y="104"/>
                    </a:lnTo>
                    <a:lnTo>
                      <a:pt x="14" y="87"/>
                    </a:lnTo>
                    <a:lnTo>
                      <a:pt x="31" y="87"/>
                    </a:lnTo>
                    <a:lnTo>
                      <a:pt x="31"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50" name="Freeform 172"/>
              <p:cNvSpPr>
                <a:spLocks noEditPoints="1"/>
              </p:cNvSpPr>
              <p:nvPr/>
            </p:nvSpPr>
            <p:spPr bwMode="auto">
              <a:xfrm>
                <a:off x="5626100" y="3409950"/>
                <a:ext cx="174625" cy="204788"/>
              </a:xfrm>
              <a:custGeom>
                <a:avLst/>
                <a:gdLst>
                  <a:gd name="T0" fmla="*/ 45 w 110"/>
                  <a:gd name="T1" fmla="*/ 129 h 129"/>
                  <a:gd name="T2" fmla="*/ 65 w 110"/>
                  <a:gd name="T3" fmla="*/ 129 h 129"/>
                  <a:gd name="T4" fmla="*/ 78 w 110"/>
                  <a:gd name="T5" fmla="*/ 129 h 129"/>
                  <a:gd name="T6" fmla="*/ 110 w 110"/>
                  <a:gd name="T7" fmla="*/ 129 h 129"/>
                  <a:gd name="T8" fmla="*/ 110 w 110"/>
                  <a:gd name="T9" fmla="*/ 0 h 129"/>
                  <a:gd name="T10" fmla="*/ 65 w 110"/>
                  <a:gd name="T11" fmla="*/ 0 h 129"/>
                  <a:gd name="T12" fmla="*/ 65 w 110"/>
                  <a:gd name="T13" fmla="*/ 80 h 129"/>
                  <a:gd name="T14" fmla="*/ 45 w 110"/>
                  <a:gd name="T15" fmla="*/ 80 h 129"/>
                  <a:gd name="T16" fmla="*/ 45 w 110"/>
                  <a:gd name="T17" fmla="*/ 47 h 129"/>
                  <a:gd name="T18" fmla="*/ 0 w 110"/>
                  <a:gd name="T19" fmla="*/ 47 h 129"/>
                  <a:gd name="T20" fmla="*/ 0 w 110"/>
                  <a:gd name="T21" fmla="*/ 129 h 129"/>
                  <a:gd name="T22" fmla="*/ 32 w 110"/>
                  <a:gd name="T23" fmla="*/ 129 h 129"/>
                  <a:gd name="T24" fmla="*/ 45 w 110"/>
                  <a:gd name="T25" fmla="*/ 129 h 129"/>
                  <a:gd name="T26" fmla="*/ 80 w 110"/>
                  <a:gd name="T27" fmla="*/ 14 h 129"/>
                  <a:gd name="T28" fmla="*/ 96 w 110"/>
                  <a:gd name="T29" fmla="*/ 14 h 129"/>
                  <a:gd name="T30" fmla="*/ 96 w 110"/>
                  <a:gd name="T31" fmla="*/ 115 h 129"/>
                  <a:gd name="T32" fmla="*/ 80 w 110"/>
                  <a:gd name="T33" fmla="*/ 115 h 129"/>
                  <a:gd name="T34" fmla="*/ 80 w 110"/>
                  <a:gd name="T35" fmla="*/ 14 h 129"/>
                  <a:gd name="T36" fmla="*/ 47 w 110"/>
                  <a:gd name="T37" fmla="*/ 94 h 129"/>
                  <a:gd name="T38" fmla="*/ 64 w 110"/>
                  <a:gd name="T39" fmla="*/ 94 h 129"/>
                  <a:gd name="T40" fmla="*/ 64 w 110"/>
                  <a:gd name="T41" fmla="*/ 115 h 129"/>
                  <a:gd name="T42" fmla="*/ 47 w 110"/>
                  <a:gd name="T43" fmla="*/ 115 h 129"/>
                  <a:gd name="T44" fmla="*/ 47 w 110"/>
                  <a:gd name="T45" fmla="*/ 94 h 129"/>
                  <a:gd name="T46" fmla="*/ 31 w 110"/>
                  <a:gd name="T47" fmla="*/ 115 h 129"/>
                  <a:gd name="T48" fmla="*/ 14 w 110"/>
                  <a:gd name="T49" fmla="*/ 115 h 129"/>
                  <a:gd name="T50" fmla="*/ 14 w 110"/>
                  <a:gd name="T51" fmla="*/ 61 h 129"/>
                  <a:gd name="T52" fmla="*/ 31 w 110"/>
                  <a:gd name="T53" fmla="*/ 61 h 129"/>
                  <a:gd name="T54" fmla="*/ 31 w 110"/>
                  <a:gd name="T55" fmla="*/ 1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29">
                    <a:moveTo>
                      <a:pt x="45" y="129"/>
                    </a:moveTo>
                    <a:lnTo>
                      <a:pt x="65" y="129"/>
                    </a:lnTo>
                    <a:lnTo>
                      <a:pt x="78" y="129"/>
                    </a:lnTo>
                    <a:lnTo>
                      <a:pt x="110" y="129"/>
                    </a:lnTo>
                    <a:lnTo>
                      <a:pt x="110" y="0"/>
                    </a:lnTo>
                    <a:lnTo>
                      <a:pt x="65" y="0"/>
                    </a:lnTo>
                    <a:lnTo>
                      <a:pt x="65" y="80"/>
                    </a:lnTo>
                    <a:lnTo>
                      <a:pt x="45" y="80"/>
                    </a:lnTo>
                    <a:lnTo>
                      <a:pt x="45" y="47"/>
                    </a:lnTo>
                    <a:lnTo>
                      <a:pt x="0" y="47"/>
                    </a:lnTo>
                    <a:lnTo>
                      <a:pt x="0" y="129"/>
                    </a:lnTo>
                    <a:lnTo>
                      <a:pt x="32" y="129"/>
                    </a:lnTo>
                    <a:lnTo>
                      <a:pt x="45" y="129"/>
                    </a:lnTo>
                    <a:close/>
                    <a:moveTo>
                      <a:pt x="80" y="14"/>
                    </a:moveTo>
                    <a:lnTo>
                      <a:pt x="96" y="14"/>
                    </a:lnTo>
                    <a:lnTo>
                      <a:pt x="96" y="115"/>
                    </a:lnTo>
                    <a:lnTo>
                      <a:pt x="80" y="115"/>
                    </a:lnTo>
                    <a:lnTo>
                      <a:pt x="80" y="14"/>
                    </a:lnTo>
                    <a:close/>
                    <a:moveTo>
                      <a:pt x="47" y="94"/>
                    </a:moveTo>
                    <a:lnTo>
                      <a:pt x="64" y="94"/>
                    </a:lnTo>
                    <a:lnTo>
                      <a:pt x="64" y="115"/>
                    </a:lnTo>
                    <a:lnTo>
                      <a:pt x="47" y="115"/>
                    </a:lnTo>
                    <a:lnTo>
                      <a:pt x="47" y="94"/>
                    </a:lnTo>
                    <a:close/>
                    <a:moveTo>
                      <a:pt x="31" y="115"/>
                    </a:moveTo>
                    <a:lnTo>
                      <a:pt x="14" y="115"/>
                    </a:lnTo>
                    <a:lnTo>
                      <a:pt x="14" y="61"/>
                    </a:lnTo>
                    <a:lnTo>
                      <a:pt x="31" y="61"/>
                    </a:lnTo>
                    <a:lnTo>
                      <a:pt x="31"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51" name="Rectangle 173"/>
              <p:cNvSpPr>
                <a:spLocks noChangeArrowheads="1"/>
              </p:cNvSpPr>
              <p:nvPr/>
            </p:nvSpPr>
            <p:spPr bwMode="auto">
              <a:xfrm>
                <a:off x="5226050" y="3333750"/>
                <a:ext cx="176213"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ko-KR" altLang="en-US"/>
              </a:p>
            </p:txBody>
          </p:sp>
          <p:sp>
            <p:nvSpPr>
              <p:cNvPr id="52" name="Rectangle 174"/>
              <p:cNvSpPr>
                <a:spLocks noChangeArrowheads="1"/>
              </p:cNvSpPr>
              <p:nvPr/>
            </p:nvSpPr>
            <p:spPr bwMode="auto">
              <a:xfrm>
                <a:off x="5226050" y="3373438"/>
                <a:ext cx="71438"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ko-KR" altLang="en-US"/>
              </a:p>
            </p:txBody>
          </p:sp>
        </p:grpSp>
      </p:grpSp>
      <p:grpSp>
        <p:nvGrpSpPr>
          <p:cNvPr id="56" name="组合 55"/>
          <p:cNvGrpSpPr/>
          <p:nvPr/>
        </p:nvGrpSpPr>
        <p:grpSpPr>
          <a:xfrm>
            <a:off x="7866490" y="2618015"/>
            <a:ext cx="894896" cy="894896"/>
            <a:chOff x="7866490" y="2618015"/>
            <a:chExt cx="894896" cy="894896"/>
          </a:xfrm>
        </p:grpSpPr>
        <p:sp>
          <p:nvSpPr>
            <p:cNvPr id="54" name="Oval 132"/>
            <p:cNvSpPr/>
            <p:nvPr/>
          </p:nvSpPr>
          <p:spPr>
            <a:xfrm>
              <a:off x="7866490" y="2618015"/>
              <a:ext cx="894896" cy="894896"/>
            </a:xfrm>
            <a:prstGeom prst="ellipse">
              <a:avLst/>
            </a:prstGeom>
            <a:gradFill flip="none" rotWithShape="1">
              <a:gsLst>
                <a:gs pos="87000">
                  <a:srgbClr val="2A9995">
                    <a:alpha val="40000"/>
                  </a:srgbClr>
                </a:gs>
                <a:gs pos="0">
                  <a:srgbClr val="8EE0DC">
                    <a:alpha val="7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p>
          </p:txBody>
        </p:sp>
        <p:sp>
          <p:nvSpPr>
            <p:cNvPr id="55" name="Freeform 175"/>
            <p:cNvSpPr>
              <a:spLocks noEditPoints="1"/>
            </p:cNvSpPr>
            <p:nvPr/>
          </p:nvSpPr>
          <p:spPr bwMode="auto">
            <a:xfrm>
              <a:off x="8028901" y="2814781"/>
              <a:ext cx="570074" cy="501364"/>
            </a:xfrm>
            <a:custGeom>
              <a:avLst/>
              <a:gdLst>
                <a:gd name="T0" fmla="*/ 448 w 531"/>
                <a:gd name="T1" fmla="*/ 98 h 467"/>
                <a:gd name="T2" fmla="*/ 461 w 531"/>
                <a:gd name="T3" fmla="*/ 75 h 467"/>
                <a:gd name="T4" fmla="*/ 449 w 531"/>
                <a:gd name="T5" fmla="*/ 72 h 467"/>
                <a:gd name="T6" fmla="*/ 442 w 531"/>
                <a:gd name="T7" fmla="*/ 85 h 467"/>
                <a:gd name="T8" fmla="*/ 430 w 531"/>
                <a:gd name="T9" fmla="*/ 78 h 467"/>
                <a:gd name="T10" fmla="*/ 435 w 531"/>
                <a:gd name="T11" fmla="*/ 67 h 467"/>
                <a:gd name="T12" fmla="*/ 429 w 531"/>
                <a:gd name="T13" fmla="*/ 60 h 467"/>
                <a:gd name="T14" fmla="*/ 286 w 531"/>
                <a:gd name="T15" fmla="*/ 36 h 467"/>
                <a:gd name="T16" fmla="*/ 288 w 531"/>
                <a:gd name="T17" fmla="*/ 15 h 467"/>
                <a:gd name="T18" fmla="*/ 266 w 531"/>
                <a:gd name="T19" fmla="*/ 0 h 467"/>
                <a:gd name="T20" fmla="*/ 247 w 531"/>
                <a:gd name="T21" fmla="*/ 11 h 467"/>
                <a:gd name="T22" fmla="*/ 243 w 531"/>
                <a:gd name="T23" fmla="*/ 31 h 467"/>
                <a:gd name="T24" fmla="*/ 135 w 531"/>
                <a:gd name="T25" fmla="*/ 51 h 467"/>
                <a:gd name="T26" fmla="*/ 97 w 531"/>
                <a:gd name="T27" fmla="*/ 65 h 467"/>
                <a:gd name="T28" fmla="*/ 101 w 531"/>
                <a:gd name="T29" fmla="*/ 78 h 467"/>
                <a:gd name="T30" fmla="*/ 92 w 531"/>
                <a:gd name="T31" fmla="*/ 87 h 467"/>
                <a:gd name="T32" fmla="*/ 84 w 531"/>
                <a:gd name="T33" fmla="*/ 75 h 467"/>
                <a:gd name="T34" fmla="*/ 72 w 531"/>
                <a:gd name="T35" fmla="*/ 72 h 467"/>
                <a:gd name="T36" fmla="*/ 78 w 531"/>
                <a:gd name="T37" fmla="*/ 95 h 467"/>
                <a:gd name="T38" fmla="*/ 0 w 531"/>
                <a:gd name="T39" fmla="*/ 304 h 467"/>
                <a:gd name="T40" fmla="*/ 24 w 531"/>
                <a:gd name="T41" fmla="*/ 328 h 467"/>
                <a:gd name="T42" fmla="*/ 138 w 531"/>
                <a:gd name="T43" fmla="*/ 339 h 467"/>
                <a:gd name="T44" fmla="*/ 173 w 531"/>
                <a:gd name="T45" fmla="*/ 320 h 467"/>
                <a:gd name="T46" fmla="*/ 185 w 531"/>
                <a:gd name="T47" fmla="*/ 300 h 467"/>
                <a:gd name="T48" fmla="*/ 114 w 531"/>
                <a:gd name="T49" fmla="*/ 84 h 467"/>
                <a:gd name="T50" fmla="*/ 178 w 531"/>
                <a:gd name="T51" fmla="*/ 58 h 467"/>
                <a:gd name="T52" fmla="*/ 243 w 531"/>
                <a:gd name="T53" fmla="*/ 233 h 467"/>
                <a:gd name="T54" fmla="*/ 249 w 531"/>
                <a:gd name="T55" fmla="*/ 299 h 467"/>
                <a:gd name="T56" fmla="*/ 248 w 531"/>
                <a:gd name="T57" fmla="*/ 352 h 467"/>
                <a:gd name="T58" fmla="*/ 210 w 531"/>
                <a:gd name="T59" fmla="*/ 385 h 467"/>
                <a:gd name="T60" fmla="*/ 186 w 531"/>
                <a:gd name="T61" fmla="*/ 467 h 467"/>
                <a:gd name="T62" fmla="*/ 327 w 531"/>
                <a:gd name="T63" fmla="*/ 386 h 467"/>
                <a:gd name="T64" fmla="*/ 292 w 531"/>
                <a:gd name="T65" fmla="*/ 371 h 467"/>
                <a:gd name="T66" fmla="*/ 282 w 531"/>
                <a:gd name="T67" fmla="*/ 299 h 467"/>
                <a:gd name="T68" fmla="*/ 289 w 531"/>
                <a:gd name="T69" fmla="*/ 233 h 467"/>
                <a:gd name="T70" fmla="*/ 354 w 531"/>
                <a:gd name="T71" fmla="*/ 58 h 467"/>
                <a:gd name="T72" fmla="*/ 417 w 531"/>
                <a:gd name="T73" fmla="*/ 84 h 467"/>
                <a:gd name="T74" fmla="*/ 346 w 531"/>
                <a:gd name="T75" fmla="*/ 300 h 467"/>
                <a:gd name="T76" fmla="*/ 358 w 531"/>
                <a:gd name="T77" fmla="*/ 320 h 467"/>
                <a:gd name="T78" fmla="*/ 396 w 531"/>
                <a:gd name="T79" fmla="*/ 339 h 467"/>
                <a:gd name="T80" fmla="*/ 507 w 531"/>
                <a:gd name="T81" fmla="*/ 328 h 467"/>
                <a:gd name="T82" fmla="*/ 531 w 531"/>
                <a:gd name="T83" fmla="*/ 303 h 467"/>
                <a:gd name="T84" fmla="*/ 275 w 531"/>
                <a:gd name="T85" fmla="*/ 24 h 467"/>
                <a:gd name="T86" fmla="*/ 266 w 531"/>
                <a:gd name="T87" fmla="*/ 34 h 467"/>
                <a:gd name="T88" fmla="*/ 257 w 531"/>
                <a:gd name="T89" fmla="*/ 21 h 467"/>
                <a:gd name="T90" fmla="*/ 51 w 531"/>
                <a:gd name="T91" fmla="*/ 325 h 467"/>
                <a:gd name="T92" fmla="*/ 166 w 531"/>
                <a:gd name="T93" fmla="*/ 308 h 467"/>
                <a:gd name="T94" fmla="*/ 134 w 531"/>
                <a:gd name="T95" fmla="*/ 325 h 467"/>
                <a:gd name="T96" fmla="*/ 270 w 531"/>
                <a:gd name="T97" fmla="*/ 217 h 467"/>
                <a:gd name="T98" fmla="*/ 275 w 531"/>
                <a:gd name="T99" fmla="*/ 274 h 467"/>
                <a:gd name="T100" fmla="*/ 256 w 531"/>
                <a:gd name="T101" fmla="*/ 274 h 467"/>
                <a:gd name="T102" fmla="*/ 262 w 531"/>
                <a:gd name="T103" fmla="*/ 217 h 467"/>
                <a:gd name="T104" fmla="*/ 331 w 531"/>
                <a:gd name="T105" fmla="*/ 453 h 467"/>
                <a:gd name="T106" fmla="*/ 296 w 531"/>
                <a:gd name="T107" fmla="*/ 391 h 467"/>
                <a:gd name="T108" fmla="*/ 256 w 531"/>
                <a:gd name="T109" fmla="*/ 368 h 467"/>
                <a:gd name="T110" fmla="*/ 268 w 531"/>
                <a:gd name="T111" fmla="*/ 307 h 467"/>
                <a:gd name="T112" fmla="*/ 274 w 531"/>
                <a:gd name="T113" fmla="*/ 368 h 467"/>
                <a:gd name="T114" fmla="*/ 268 w 531"/>
                <a:gd name="T115" fmla="*/ 203 h 467"/>
                <a:gd name="T116" fmla="*/ 268 w 531"/>
                <a:gd name="T117" fmla="*/ 53 h 467"/>
                <a:gd name="T118" fmla="*/ 480 w 531"/>
                <a:gd name="T119" fmla="*/ 325 h 467"/>
                <a:gd name="T120" fmla="*/ 367 w 531"/>
                <a:gd name="T121" fmla="*/ 308 h 467"/>
                <a:gd name="T122" fmla="*/ 480 w 531"/>
                <a:gd name="T123" fmla="*/ 325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1" h="467">
                  <a:moveTo>
                    <a:pt x="531" y="303"/>
                  </a:moveTo>
                  <a:lnTo>
                    <a:pt x="531" y="303"/>
                  </a:lnTo>
                  <a:lnTo>
                    <a:pt x="531" y="300"/>
                  </a:lnTo>
                  <a:lnTo>
                    <a:pt x="530" y="298"/>
                  </a:lnTo>
                  <a:lnTo>
                    <a:pt x="448" y="98"/>
                  </a:lnTo>
                  <a:lnTo>
                    <a:pt x="448" y="98"/>
                  </a:lnTo>
                  <a:lnTo>
                    <a:pt x="453" y="95"/>
                  </a:lnTo>
                  <a:lnTo>
                    <a:pt x="457" y="91"/>
                  </a:lnTo>
                  <a:lnTo>
                    <a:pt x="461" y="84"/>
                  </a:lnTo>
                  <a:lnTo>
                    <a:pt x="462" y="78"/>
                  </a:lnTo>
                  <a:lnTo>
                    <a:pt x="462" y="78"/>
                  </a:lnTo>
                  <a:lnTo>
                    <a:pt x="461" y="75"/>
                  </a:lnTo>
                  <a:lnTo>
                    <a:pt x="459" y="72"/>
                  </a:lnTo>
                  <a:lnTo>
                    <a:pt x="457" y="71"/>
                  </a:lnTo>
                  <a:lnTo>
                    <a:pt x="454" y="70"/>
                  </a:lnTo>
                  <a:lnTo>
                    <a:pt x="454" y="70"/>
                  </a:lnTo>
                  <a:lnTo>
                    <a:pt x="452" y="71"/>
                  </a:lnTo>
                  <a:lnTo>
                    <a:pt x="449" y="72"/>
                  </a:lnTo>
                  <a:lnTo>
                    <a:pt x="448" y="75"/>
                  </a:lnTo>
                  <a:lnTo>
                    <a:pt x="448" y="78"/>
                  </a:lnTo>
                  <a:lnTo>
                    <a:pt x="448" y="78"/>
                  </a:lnTo>
                  <a:lnTo>
                    <a:pt x="446" y="81"/>
                  </a:lnTo>
                  <a:lnTo>
                    <a:pt x="444" y="83"/>
                  </a:lnTo>
                  <a:lnTo>
                    <a:pt x="442" y="85"/>
                  </a:lnTo>
                  <a:lnTo>
                    <a:pt x="439" y="87"/>
                  </a:lnTo>
                  <a:lnTo>
                    <a:pt x="439" y="87"/>
                  </a:lnTo>
                  <a:lnTo>
                    <a:pt x="436" y="85"/>
                  </a:lnTo>
                  <a:lnTo>
                    <a:pt x="434" y="83"/>
                  </a:lnTo>
                  <a:lnTo>
                    <a:pt x="431" y="81"/>
                  </a:lnTo>
                  <a:lnTo>
                    <a:pt x="430" y="78"/>
                  </a:lnTo>
                  <a:lnTo>
                    <a:pt x="430" y="78"/>
                  </a:lnTo>
                  <a:lnTo>
                    <a:pt x="431" y="75"/>
                  </a:lnTo>
                  <a:lnTo>
                    <a:pt x="434" y="72"/>
                  </a:lnTo>
                  <a:lnTo>
                    <a:pt x="434" y="72"/>
                  </a:lnTo>
                  <a:lnTo>
                    <a:pt x="435" y="70"/>
                  </a:lnTo>
                  <a:lnTo>
                    <a:pt x="435" y="67"/>
                  </a:lnTo>
                  <a:lnTo>
                    <a:pt x="435" y="65"/>
                  </a:lnTo>
                  <a:lnTo>
                    <a:pt x="434" y="63"/>
                  </a:lnTo>
                  <a:lnTo>
                    <a:pt x="434" y="63"/>
                  </a:lnTo>
                  <a:lnTo>
                    <a:pt x="431" y="61"/>
                  </a:lnTo>
                  <a:lnTo>
                    <a:pt x="429" y="60"/>
                  </a:lnTo>
                  <a:lnTo>
                    <a:pt x="429" y="60"/>
                  </a:lnTo>
                  <a:lnTo>
                    <a:pt x="396" y="51"/>
                  </a:lnTo>
                  <a:lnTo>
                    <a:pt x="360" y="44"/>
                  </a:lnTo>
                  <a:lnTo>
                    <a:pt x="323" y="41"/>
                  </a:lnTo>
                  <a:lnTo>
                    <a:pt x="283" y="39"/>
                  </a:lnTo>
                  <a:lnTo>
                    <a:pt x="283" y="39"/>
                  </a:lnTo>
                  <a:lnTo>
                    <a:pt x="286" y="36"/>
                  </a:lnTo>
                  <a:lnTo>
                    <a:pt x="288" y="31"/>
                  </a:lnTo>
                  <a:lnTo>
                    <a:pt x="289" y="28"/>
                  </a:lnTo>
                  <a:lnTo>
                    <a:pt x="289" y="24"/>
                  </a:lnTo>
                  <a:lnTo>
                    <a:pt x="289" y="24"/>
                  </a:lnTo>
                  <a:lnTo>
                    <a:pt x="289" y="20"/>
                  </a:lnTo>
                  <a:lnTo>
                    <a:pt x="288" y="15"/>
                  </a:lnTo>
                  <a:lnTo>
                    <a:pt x="286" y="11"/>
                  </a:lnTo>
                  <a:lnTo>
                    <a:pt x="282" y="8"/>
                  </a:lnTo>
                  <a:lnTo>
                    <a:pt x="279" y="4"/>
                  </a:lnTo>
                  <a:lnTo>
                    <a:pt x="275" y="2"/>
                  </a:lnTo>
                  <a:lnTo>
                    <a:pt x="270" y="1"/>
                  </a:lnTo>
                  <a:lnTo>
                    <a:pt x="266" y="0"/>
                  </a:lnTo>
                  <a:lnTo>
                    <a:pt x="266" y="0"/>
                  </a:lnTo>
                  <a:lnTo>
                    <a:pt x="261" y="1"/>
                  </a:lnTo>
                  <a:lnTo>
                    <a:pt x="256" y="2"/>
                  </a:lnTo>
                  <a:lnTo>
                    <a:pt x="253" y="4"/>
                  </a:lnTo>
                  <a:lnTo>
                    <a:pt x="249" y="8"/>
                  </a:lnTo>
                  <a:lnTo>
                    <a:pt x="247" y="11"/>
                  </a:lnTo>
                  <a:lnTo>
                    <a:pt x="245" y="15"/>
                  </a:lnTo>
                  <a:lnTo>
                    <a:pt x="242" y="20"/>
                  </a:lnTo>
                  <a:lnTo>
                    <a:pt x="242" y="24"/>
                  </a:lnTo>
                  <a:lnTo>
                    <a:pt x="242" y="24"/>
                  </a:lnTo>
                  <a:lnTo>
                    <a:pt x="242" y="28"/>
                  </a:lnTo>
                  <a:lnTo>
                    <a:pt x="243" y="31"/>
                  </a:lnTo>
                  <a:lnTo>
                    <a:pt x="246" y="36"/>
                  </a:lnTo>
                  <a:lnTo>
                    <a:pt x="248" y="39"/>
                  </a:lnTo>
                  <a:lnTo>
                    <a:pt x="248" y="39"/>
                  </a:lnTo>
                  <a:lnTo>
                    <a:pt x="209" y="41"/>
                  </a:lnTo>
                  <a:lnTo>
                    <a:pt x="171" y="44"/>
                  </a:lnTo>
                  <a:lnTo>
                    <a:pt x="135" y="51"/>
                  </a:lnTo>
                  <a:lnTo>
                    <a:pt x="102" y="60"/>
                  </a:lnTo>
                  <a:lnTo>
                    <a:pt x="102" y="60"/>
                  </a:lnTo>
                  <a:lnTo>
                    <a:pt x="100" y="61"/>
                  </a:lnTo>
                  <a:lnTo>
                    <a:pt x="98" y="63"/>
                  </a:lnTo>
                  <a:lnTo>
                    <a:pt x="98" y="63"/>
                  </a:lnTo>
                  <a:lnTo>
                    <a:pt x="97" y="65"/>
                  </a:lnTo>
                  <a:lnTo>
                    <a:pt x="97" y="67"/>
                  </a:lnTo>
                  <a:lnTo>
                    <a:pt x="97" y="70"/>
                  </a:lnTo>
                  <a:lnTo>
                    <a:pt x="99" y="72"/>
                  </a:lnTo>
                  <a:lnTo>
                    <a:pt x="99" y="72"/>
                  </a:lnTo>
                  <a:lnTo>
                    <a:pt x="100" y="75"/>
                  </a:lnTo>
                  <a:lnTo>
                    <a:pt x="101" y="78"/>
                  </a:lnTo>
                  <a:lnTo>
                    <a:pt x="101" y="78"/>
                  </a:lnTo>
                  <a:lnTo>
                    <a:pt x="100" y="81"/>
                  </a:lnTo>
                  <a:lnTo>
                    <a:pt x="99" y="83"/>
                  </a:lnTo>
                  <a:lnTo>
                    <a:pt x="95" y="85"/>
                  </a:lnTo>
                  <a:lnTo>
                    <a:pt x="92" y="87"/>
                  </a:lnTo>
                  <a:lnTo>
                    <a:pt x="92" y="87"/>
                  </a:lnTo>
                  <a:lnTo>
                    <a:pt x="89" y="85"/>
                  </a:lnTo>
                  <a:lnTo>
                    <a:pt x="87" y="83"/>
                  </a:lnTo>
                  <a:lnTo>
                    <a:pt x="85" y="81"/>
                  </a:lnTo>
                  <a:lnTo>
                    <a:pt x="85" y="78"/>
                  </a:lnTo>
                  <a:lnTo>
                    <a:pt x="85" y="78"/>
                  </a:lnTo>
                  <a:lnTo>
                    <a:pt x="84" y="75"/>
                  </a:lnTo>
                  <a:lnTo>
                    <a:pt x="83" y="72"/>
                  </a:lnTo>
                  <a:lnTo>
                    <a:pt x="80" y="71"/>
                  </a:lnTo>
                  <a:lnTo>
                    <a:pt x="77" y="70"/>
                  </a:lnTo>
                  <a:lnTo>
                    <a:pt x="77" y="70"/>
                  </a:lnTo>
                  <a:lnTo>
                    <a:pt x="75" y="71"/>
                  </a:lnTo>
                  <a:lnTo>
                    <a:pt x="72" y="72"/>
                  </a:lnTo>
                  <a:lnTo>
                    <a:pt x="71" y="75"/>
                  </a:lnTo>
                  <a:lnTo>
                    <a:pt x="71" y="78"/>
                  </a:lnTo>
                  <a:lnTo>
                    <a:pt x="71" y="78"/>
                  </a:lnTo>
                  <a:lnTo>
                    <a:pt x="71" y="84"/>
                  </a:lnTo>
                  <a:lnTo>
                    <a:pt x="74" y="91"/>
                  </a:lnTo>
                  <a:lnTo>
                    <a:pt x="78" y="95"/>
                  </a:lnTo>
                  <a:lnTo>
                    <a:pt x="84" y="98"/>
                  </a:lnTo>
                  <a:lnTo>
                    <a:pt x="2" y="298"/>
                  </a:lnTo>
                  <a:lnTo>
                    <a:pt x="2" y="298"/>
                  </a:lnTo>
                  <a:lnTo>
                    <a:pt x="2" y="300"/>
                  </a:lnTo>
                  <a:lnTo>
                    <a:pt x="2" y="303"/>
                  </a:lnTo>
                  <a:lnTo>
                    <a:pt x="0" y="304"/>
                  </a:lnTo>
                  <a:lnTo>
                    <a:pt x="0" y="304"/>
                  </a:lnTo>
                  <a:lnTo>
                    <a:pt x="4" y="310"/>
                  </a:lnTo>
                  <a:lnTo>
                    <a:pt x="8" y="314"/>
                  </a:lnTo>
                  <a:lnTo>
                    <a:pt x="12" y="320"/>
                  </a:lnTo>
                  <a:lnTo>
                    <a:pt x="18" y="324"/>
                  </a:lnTo>
                  <a:lnTo>
                    <a:pt x="24" y="328"/>
                  </a:lnTo>
                  <a:lnTo>
                    <a:pt x="32" y="333"/>
                  </a:lnTo>
                  <a:lnTo>
                    <a:pt x="39" y="336"/>
                  </a:lnTo>
                  <a:lnTo>
                    <a:pt x="48" y="339"/>
                  </a:lnTo>
                  <a:lnTo>
                    <a:pt x="50" y="339"/>
                  </a:lnTo>
                  <a:lnTo>
                    <a:pt x="135" y="339"/>
                  </a:lnTo>
                  <a:lnTo>
                    <a:pt x="138" y="339"/>
                  </a:lnTo>
                  <a:lnTo>
                    <a:pt x="138" y="339"/>
                  </a:lnTo>
                  <a:lnTo>
                    <a:pt x="146" y="336"/>
                  </a:lnTo>
                  <a:lnTo>
                    <a:pt x="154" y="333"/>
                  </a:lnTo>
                  <a:lnTo>
                    <a:pt x="161" y="328"/>
                  </a:lnTo>
                  <a:lnTo>
                    <a:pt x="168" y="324"/>
                  </a:lnTo>
                  <a:lnTo>
                    <a:pt x="173" y="320"/>
                  </a:lnTo>
                  <a:lnTo>
                    <a:pt x="179" y="314"/>
                  </a:lnTo>
                  <a:lnTo>
                    <a:pt x="183" y="310"/>
                  </a:lnTo>
                  <a:lnTo>
                    <a:pt x="186" y="304"/>
                  </a:lnTo>
                  <a:lnTo>
                    <a:pt x="185" y="303"/>
                  </a:lnTo>
                  <a:lnTo>
                    <a:pt x="185" y="303"/>
                  </a:lnTo>
                  <a:lnTo>
                    <a:pt x="185" y="300"/>
                  </a:lnTo>
                  <a:lnTo>
                    <a:pt x="184" y="298"/>
                  </a:lnTo>
                  <a:lnTo>
                    <a:pt x="102" y="98"/>
                  </a:lnTo>
                  <a:lnTo>
                    <a:pt x="102" y="98"/>
                  </a:lnTo>
                  <a:lnTo>
                    <a:pt x="107" y="95"/>
                  </a:lnTo>
                  <a:lnTo>
                    <a:pt x="112" y="90"/>
                  </a:lnTo>
                  <a:lnTo>
                    <a:pt x="114" y="84"/>
                  </a:lnTo>
                  <a:lnTo>
                    <a:pt x="115" y="78"/>
                  </a:lnTo>
                  <a:lnTo>
                    <a:pt x="115" y="78"/>
                  </a:lnTo>
                  <a:lnTo>
                    <a:pt x="114" y="70"/>
                  </a:lnTo>
                  <a:lnTo>
                    <a:pt x="114" y="70"/>
                  </a:lnTo>
                  <a:lnTo>
                    <a:pt x="145" y="64"/>
                  </a:lnTo>
                  <a:lnTo>
                    <a:pt x="178" y="58"/>
                  </a:lnTo>
                  <a:lnTo>
                    <a:pt x="212" y="54"/>
                  </a:lnTo>
                  <a:lnTo>
                    <a:pt x="249" y="53"/>
                  </a:lnTo>
                  <a:lnTo>
                    <a:pt x="249" y="211"/>
                  </a:lnTo>
                  <a:lnTo>
                    <a:pt x="249" y="211"/>
                  </a:lnTo>
                  <a:lnTo>
                    <a:pt x="246" y="222"/>
                  </a:lnTo>
                  <a:lnTo>
                    <a:pt x="243" y="233"/>
                  </a:lnTo>
                  <a:lnTo>
                    <a:pt x="241" y="244"/>
                  </a:lnTo>
                  <a:lnTo>
                    <a:pt x="241" y="255"/>
                  </a:lnTo>
                  <a:lnTo>
                    <a:pt x="241" y="267"/>
                  </a:lnTo>
                  <a:lnTo>
                    <a:pt x="243" y="278"/>
                  </a:lnTo>
                  <a:lnTo>
                    <a:pt x="246" y="288"/>
                  </a:lnTo>
                  <a:lnTo>
                    <a:pt x="249" y="299"/>
                  </a:lnTo>
                  <a:lnTo>
                    <a:pt x="249" y="299"/>
                  </a:lnTo>
                  <a:lnTo>
                    <a:pt x="249" y="300"/>
                  </a:lnTo>
                  <a:lnTo>
                    <a:pt x="249" y="341"/>
                  </a:lnTo>
                  <a:lnTo>
                    <a:pt x="249" y="341"/>
                  </a:lnTo>
                  <a:lnTo>
                    <a:pt x="249" y="346"/>
                  </a:lnTo>
                  <a:lnTo>
                    <a:pt x="248" y="352"/>
                  </a:lnTo>
                  <a:lnTo>
                    <a:pt x="246" y="358"/>
                  </a:lnTo>
                  <a:lnTo>
                    <a:pt x="242" y="364"/>
                  </a:lnTo>
                  <a:lnTo>
                    <a:pt x="238" y="371"/>
                  </a:lnTo>
                  <a:lnTo>
                    <a:pt x="230" y="376"/>
                  </a:lnTo>
                  <a:lnTo>
                    <a:pt x="222" y="381"/>
                  </a:lnTo>
                  <a:lnTo>
                    <a:pt x="210" y="385"/>
                  </a:lnTo>
                  <a:lnTo>
                    <a:pt x="206" y="386"/>
                  </a:lnTo>
                  <a:lnTo>
                    <a:pt x="205" y="391"/>
                  </a:lnTo>
                  <a:lnTo>
                    <a:pt x="192" y="391"/>
                  </a:lnTo>
                  <a:lnTo>
                    <a:pt x="192" y="429"/>
                  </a:lnTo>
                  <a:lnTo>
                    <a:pt x="186" y="429"/>
                  </a:lnTo>
                  <a:lnTo>
                    <a:pt x="186" y="467"/>
                  </a:lnTo>
                  <a:lnTo>
                    <a:pt x="345" y="467"/>
                  </a:lnTo>
                  <a:lnTo>
                    <a:pt x="345" y="429"/>
                  </a:lnTo>
                  <a:lnTo>
                    <a:pt x="340" y="429"/>
                  </a:lnTo>
                  <a:lnTo>
                    <a:pt x="340" y="391"/>
                  </a:lnTo>
                  <a:lnTo>
                    <a:pt x="327" y="391"/>
                  </a:lnTo>
                  <a:lnTo>
                    <a:pt x="327" y="386"/>
                  </a:lnTo>
                  <a:lnTo>
                    <a:pt x="321" y="385"/>
                  </a:lnTo>
                  <a:lnTo>
                    <a:pt x="321" y="385"/>
                  </a:lnTo>
                  <a:lnTo>
                    <a:pt x="311" y="382"/>
                  </a:lnTo>
                  <a:lnTo>
                    <a:pt x="304" y="379"/>
                  </a:lnTo>
                  <a:lnTo>
                    <a:pt x="297" y="375"/>
                  </a:lnTo>
                  <a:lnTo>
                    <a:pt x="292" y="371"/>
                  </a:lnTo>
                  <a:lnTo>
                    <a:pt x="288" y="364"/>
                  </a:lnTo>
                  <a:lnTo>
                    <a:pt x="286" y="358"/>
                  </a:lnTo>
                  <a:lnTo>
                    <a:pt x="283" y="350"/>
                  </a:lnTo>
                  <a:lnTo>
                    <a:pt x="282" y="341"/>
                  </a:lnTo>
                  <a:lnTo>
                    <a:pt x="282" y="299"/>
                  </a:lnTo>
                  <a:lnTo>
                    <a:pt x="282" y="299"/>
                  </a:lnTo>
                  <a:lnTo>
                    <a:pt x="286" y="288"/>
                  </a:lnTo>
                  <a:lnTo>
                    <a:pt x="289" y="278"/>
                  </a:lnTo>
                  <a:lnTo>
                    <a:pt x="290" y="266"/>
                  </a:lnTo>
                  <a:lnTo>
                    <a:pt x="290" y="255"/>
                  </a:lnTo>
                  <a:lnTo>
                    <a:pt x="290" y="244"/>
                  </a:lnTo>
                  <a:lnTo>
                    <a:pt x="289" y="233"/>
                  </a:lnTo>
                  <a:lnTo>
                    <a:pt x="286" y="222"/>
                  </a:lnTo>
                  <a:lnTo>
                    <a:pt x="282" y="211"/>
                  </a:lnTo>
                  <a:lnTo>
                    <a:pt x="282" y="53"/>
                  </a:lnTo>
                  <a:lnTo>
                    <a:pt x="282" y="53"/>
                  </a:lnTo>
                  <a:lnTo>
                    <a:pt x="319" y="54"/>
                  </a:lnTo>
                  <a:lnTo>
                    <a:pt x="354" y="58"/>
                  </a:lnTo>
                  <a:lnTo>
                    <a:pt x="387" y="64"/>
                  </a:lnTo>
                  <a:lnTo>
                    <a:pt x="417" y="70"/>
                  </a:lnTo>
                  <a:lnTo>
                    <a:pt x="417" y="70"/>
                  </a:lnTo>
                  <a:lnTo>
                    <a:pt x="416" y="78"/>
                  </a:lnTo>
                  <a:lnTo>
                    <a:pt x="416" y="78"/>
                  </a:lnTo>
                  <a:lnTo>
                    <a:pt x="417" y="84"/>
                  </a:lnTo>
                  <a:lnTo>
                    <a:pt x="421" y="90"/>
                  </a:lnTo>
                  <a:lnTo>
                    <a:pt x="424" y="95"/>
                  </a:lnTo>
                  <a:lnTo>
                    <a:pt x="429" y="98"/>
                  </a:lnTo>
                  <a:lnTo>
                    <a:pt x="347" y="298"/>
                  </a:lnTo>
                  <a:lnTo>
                    <a:pt x="347" y="298"/>
                  </a:lnTo>
                  <a:lnTo>
                    <a:pt x="346" y="300"/>
                  </a:lnTo>
                  <a:lnTo>
                    <a:pt x="347" y="303"/>
                  </a:lnTo>
                  <a:lnTo>
                    <a:pt x="346" y="304"/>
                  </a:lnTo>
                  <a:lnTo>
                    <a:pt x="346" y="304"/>
                  </a:lnTo>
                  <a:lnTo>
                    <a:pt x="349" y="310"/>
                  </a:lnTo>
                  <a:lnTo>
                    <a:pt x="354" y="314"/>
                  </a:lnTo>
                  <a:lnTo>
                    <a:pt x="358" y="320"/>
                  </a:lnTo>
                  <a:lnTo>
                    <a:pt x="363" y="324"/>
                  </a:lnTo>
                  <a:lnTo>
                    <a:pt x="370" y="328"/>
                  </a:lnTo>
                  <a:lnTo>
                    <a:pt x="377" y="333"/>
                  </a:lnTo>
                  <a:lnTo>
                    <a:pt x="385" y="336"/>
                  </a:lnTo>
                  <a:lnTo>
                    <a:pt x="394" y="339"/>
                  </a:lnTo>
                  <a:lnTo>
                    <a:pt x="396" y="339"/>
                  </a:lnTo>
                  <a:lnTo>
                    <a:pt x="481" y="339"/>
                  </a:lnTo>
                  <a:lnTo>
                    <a:pt x="483" y="339"/>
                  </a:lnTo>
                  <a:lnTo>
                    <a:pt x="483" y="339"/>
                  </a:lnTo>
                  <a:lnTo>
                    <a:pt x="492" y="336"/>
                  </a:lnTo>
                  <a:lnTo>
                    <a:pt x="499" y="333"/>
                  </a:lnTo>
                  <a:lnTo>
                    <a:pt x="507" y="328"/>
                  </a:lnTo>
                  <a:lnTo>
                    <a:pt x="513" y="324"/>
                  </a:lnTo>
                  <a:lnTo>
                    <a:pt x="519" y="320"/>
                  </a:lnTo>
                  <a:lnTo>
                    <a:pt x="524" y="314"/>
                  </a:lnTo>
                  <a:lnTo>
                    <a:pt x="527" y="310"/>
                  </a:lnTo>
                  <a:lnTo>
                    <a:pt x="531" y="304"/>
                  </a:lnTo>
                  <a:lnTo>
                    <a:pt x="531" y="303"/>
                  </a:lnTo>
                  <a:close/>
                  <a:moveTo>
                    <a:pt x="266" y="15"/>
                  </a:moveTo>
                  <a:lnTo>
                    <a:pt x="266" y="15"/>
                  </a:lnTo>
                  <a:lnTo>
                    <a:pt x="269" y="15"/>
                  </a:lnTo>
                  <a:lnTo>
                    <a:pt x="273" y="17"/>
                  </a:lnTo>
                  <a:lnTo>
                    <a:pt x="275" y="21"/>
                  </a:lnTo>
                  <a:lnTo>
                    <a:pt x="275" y="24"/>
                  </a:lnTo>
                  <a:lnTo>
                    <a:pt x="275" y="24"/>
                  </a:lnTo>
                  <a:lnTo>
                    <a:pt x="275" y="27"/>
                  </a:lnTo>
                  <a:lnTo>
                    <a:pt x="273" y="30"/>
                  </a:lnTo>
                  <a:lnTo>
                    <a:pt x="269" y="33"/>
                  </a:lnTo>
                  <a:lnTo>
                    <a:pt x="266" y="34"/>
                  </a:lnTo>
                  <a:lnTo>
                    <a:pt x="266" y="34"/>
                  </a:lnTo>
                  <a:lnTo>
                    <a:pt x="262" y="33"/>
                  </a:lnTo>
                  <a:lnTo>
                    <a:pt x="260" y="30"/>
                  </a:lnTo>
                  <a:lnTo>
                    <a:pt x="257" y="27"/>
                  </a:lnTo>
                  <a:lnTo>
                    <a:pt x="256" y="24"/>
                  </a:lnTo>
                  <a:lnTo>
                    <a:pt x="256" y="24"/>
                  </a:lnTo>
                  <a:lnTo>
                    <a:pt x="257" y="21"/>
                  </a:lnTo>
                  <a:lnTo>
                    <a:pt x="260" y="17"/>
                  </a:lnTo>
                  <a:lnTo>
                    <a:pt x="262" y="15"/>
                  </a:lnTo>
                  <a:lnTo>
                    <a:pt x="266" y="15"/>
                  </a:lnTo>
                  <a:lnTo>
                    <a:pt x="266" y="15"/>
                  </a:lnTo>
                  <a:close/>
                  <a:moveTo>
                    <a:pt x="134" y="325"/>
                  </a:moveTo>
                  <a:lnTo>
                    <a:pt x="51" y="325"/>
                  </a:lnTo>
                  <a:lnTo>
                    <a:pt x="51" y="325"/>
                  </a:lnTo>
                  <a:lnTo>
                    <a:pt x="41" y="322"/>
                  </a:lnTo>
                  <a:lnTo>
                    <a:pt x="34" y="318"/>
                  </a:lnTo>
                  <a:lnTo>
                    <a:pt x="26" y="313"/>
                  </a:lnTo>
                  <a:lnTo>
                    <a:pt x="21" y="308"/>
                  </a:lnTo>
                  <a:lnTo>
                    <a:pt x="166" y="308"/>
                  </a:lnTo>
                  <a:lnTo>
                    <a:pt x="166" y="308"/>
                  </a:lnTo>
                  <a:lnTo>
                    <a:pt x="159" y="313"/>
                  </a:lnTo>
                  <a:lnTo>
                    <a:pt x="152" y="318"/>
                  </a:lnTo>
                  <a:lnTo>
                    <a:pt x="144" y="322"/>
                  </a:lnTo>
                  <a:lnTo>
                    <a:pt x="134" y="325"/>
                  </a:lnTo>
                  <a:lnTo>
                    <a:pt x="134" y="325"/>
                  </a:lnTo>
                  <a:close/>
                  <a:moveTo>
                    <a:pt x="19" y="294"/>
                  </a:moveTo>
                  <a:lnTo>
                    <a:pt x="93" y="114"/>
                  </a:lnTo>
                  <a:lnTo>
                    <a:pt x="167" y="294"/>
                  </a:lnTo>
                  <a:lnTo>
                    <a:pt x="19" y="294"/>
                  </a:lnTo>
                  <a:close/>
                  <a:moveTo>
                    <a:pt x="270" y="217"/>
                  </a:moveTo>
                  <a:lnTo>
                    <a:pt x="270" y="217"/>
                  </a:lnTo>
                  <a:lnTo>
                    <a:pt x="273" y="227"/>
                  </a:lnTo>
                  <a:lnTo>
                    <a:pt x="275" y="237"/>
                  </a:lnTo>
                  <a:lnTo>
                    <a:pt x="276" y="245"/>
                  </a:lnTo>
                  <a:lnTo>
                    <a:pt x="276" y="255"/>
                  </a:lnTo>
                  <a:lnTo>
                    <a:pt x="276" y="265"/>
                  </a:lnTo>
                  <a:lnTo>
                    <a:pt x="275" y="274"/>
                  </a:lnTo>
                  <a:lnTo>
                    <a:pt x="273" y="283"/>
                  </a:lnTo>
                  <a:lnTo>
                    <a:pt x="270" y="293"/>
                  </a:lnTo>
                  <a:lnTo>
                    <a:pt x="262" y="293"/>
                  </a:lnTo>
                  <a:lnTo>
                    <a:pt x="262" y="293"/>
                  </a:lnTo>
                  <a:lnTo>
                    <a:pt x="259" y="283"/>
                  </a:lnTo>
                  <a:lnTo>
                    <a:pt x="256" y="274"/>
                  </a:lnTo>
                  <a:lnTo>
                    <a:pt x="255" y="265"/>
                  </a:lnTo>
                  <a:lnTo>
                    <a:pt x="255" y="255"/>
                  </a:lnTo>
                  <a:lnTo>
                    <a:pt x="255" y="245"/>
                  </a:lnTo>
                  <a:lnTo>
                    <a:pt x="256" y="237"/>
                  </a:lnTo>
                  <a:lnTo>
                    <a:pt x="259" y="227"/>
                  </a:lnTo>
                  <a:lnTo>
                    <a:pt x="262" y="217"/>
                  </a:lnTo>
                  <a:lnTo>
                    <a:pt x="270" y="217"/>
                  </a:lnTo>
                  <a:close/>
                  <a:moveTo>
                    <a:pt x="331" y="453"/>
                  </a:moveTo>
                  <a:lnTo>
                    <a:pt x="200" y="453"/>
                  </a:lnTo>
                  <a:lnTo>
                    <a:pt x="200" y="443"/>
                  </a:lnTo>
                  <a:lnTo>
                    <a:pt x="331" y="443"/>
                  </a:lnTo>
                  <a:lnTo>
                    <a:pt x="331" y="453"/>
                  </a:lnTo>
                  <a:close/>
                  <a:moveTo>
                    <a:pt x="207" y="429"/>
                  </a:moveTo>
                  <a:lnTo>
                    <a:pt x="207" y="406"/>
                  </a:lnTo>
                  <a:lnTo>
                    <a:pt x="326" y="406"/>
                  </a:lnTo>
                  <a:lnTo>
                    <a:pt x="326" y="429"/>
                  </a:lnTo>
                  <a:lnTo>
                    <a:pt x="207" y="429"/>
                  </a:lnTo>
                  <a:close/>
                  <a:moveTo>
                    <a:pt x="296" y="391"/>
                  </a:moveTo>
                  <a:lnTo>
                    <a:pt x="235" y="391"/>
                  </a:lnTo>
                  <a:lnTo>
                    <a:pt x="235" y="391"/>
                  </a:lnTo>
                  <a:lnTo>
                    <a:pt x="241" y="386"/>
                  </a:lnTo>
                  <a:lnTo>
                    <a:pt x="248" y="380"/>
                  </a:lnTo>
                  <a:lnTo>
                    <a:pt x="252" y="375"/>
                  </a:lnTo>
                  <a:lnTo>
                    <a:pt x="256" y="368"/>
                  </a:lnTo>
                  <a:lnTo>
                    <a:pt x="260" y="362"/>
                  </a:lnTo>
                  <a:lnTo>
                    <a:pt x="262" y="355"/>
                  </a:lnTo>
                  <a:lnTo>
                    <a:pt x="263" y="348"/>
                  </a:lnTo>
                  <a:lnTo>
                    <a:pt x="263" y="341"/>
                  </a:lnTo>
                  <a:lnTo>
                    <a:pt x="263" y="307"/>
                  </a:lnTo>
                  <a:lnTo>
                    <a:pt x="268" y="307"/>
                  </a:lnTo>
                  <a:lnTo>
                    <a:pt x="268" y="341"/>
                  </a:lnTo>
                  <a:lnTo>
                    <a:pt x="268" y="341"/>
                  </a:lnTo>
                  <a:lnTo>
                    <a:pt x="269" y="348"/>
                  </a:lnTo>
                  <a:lnTo>
                    <a:pt x="269" y="354"/>
                  </a:lnTo>
                  <a:lnTo>
                    <a:pt x="272" y="362"/>
                  </a:lnTo>
                  <a:lnTo>
                    <a:pt x="274" y="368"/>
                  </a:lnTo>
                  <a:lnTo>
                    <a:pt x="278" y="375"/>
                  </a:lnTo>
                  <a:lnTo>
                    <a:pt x="282" y="380"/>
                  </a:lnTo>
                  <a:lnTo>
                    <a:pt x="289" y="386"/>
                  </a:lnTo>
                  <a:lnTo>
                    <a:pt x="296" y="391"/>
                  </a:lnTo>
                  <a:lnTo>
                    <a:pt x="296" y="391"/>
                  </a:lnTo>
                  <a:close/>
                  <a:moveTo>
                    <a:pt x="268" y="203"/>
                  </a:moveTo>
                  <a:lnTo>
                    <a:pt x="263" y="203"/>
                  </a:lnTo>
                  <a:lnTo>
                    <a:pt x="263" y="53"/>
                  </a:lnTo>
                  <a:lnTo>
                    <a:pt x="263" y="53"/>
                  </a:lnTo>
                  <a:lnTo>
                    <a:pt x="266" y="53"/>
                  </a:lnTo>
                  <a:lnTo>
                    <a:pt x="266" y="53"/>
                  </a:lnTo>
                  <a:lnTo>
                    <a:pt x="268" y="53"/>
                  </a:lnTo>
                  <a:lnTo>
                    <a:pt x="268" y="203"/>
                  </a:lnTo>
                  <a:close/>
                  <a:moveTo>
                    <a:pt x="512" y="294"/>
                  </a:moveTo>
                  <a:lnTo>
                    <a:pt x="364" y="294"/>
                  </a:lnTo>
                  <a:lnTo>
                    <a:pt x="439" y="114"/>
                  </a:lnTo>
                  <a:lnTo>
                    <a:pt x="512" y="294"/>
                  </a:lnTo>
                  <a:close/>
                  <a:moveTo>
                    <a:pt x="480" y="325"/>
                  </a:moveTo>
                  <a:lnTo>
                    <a:pt x="397" y="325"/>
                  </a:lnTo>
                  <a:lnTo>
                    <a:pt x="397" y="325"/>
                  </a:lnTo>
                  <a:lnTo>
                    <a:pt x="387" y="322"/>
                  </a:lnTo>
                  <a:lnTo>
                    <a:pt x="380" y="318"/>
                  </a:lnTo>
                  <a:lnTo>
                    <a:pt x="372" y="313"/>
                  </a:lnTo>
                  <a:lnTo>
                    <a:pt x="367" y="308"/>
                  </a:lnTo>
                  <a:lnTo>
                    <a:pt x="511" y="308"/>
                  </a:lnTo>
                  <a:lnTo>
                    <a:pt x="511" y="308"/>
                  </a:lnTo>
                  <a:lnTo>
                    <a:pt x="505" y="313"/>
                  </a:lnTo>
                  <a:lnTo>
                    <a:pt x="497" y="318"/>
                  </a:lnTo>
                  <a:lnTo>
                    <a:pt x="490" y="322"/>
                  </a:lnTo>
                  <a:lnTo>
                    <a:pt x="480" y="325"/>
                  </a:lnTo>
                  <a:lnTo>
                    <a:pt x="480" y="325"/>
                  </a:lnTo>
                  <a:close/>
                </a:path>
              </a:pathLst>
            </a:custGeom>
            <a:solidFill>
              <a:schemeClr val="bg1">
                <a:lumMod val="95000"/>
              </a:schemeClr>
            </a:solidFill>
            <a:ln>
              <a:noFill/>
            </a:ln>
          </p:spPr>
          <p:txBody>
            <a:bodyPr vert="horz" wrap="square" lIns="91440" tIns="45720" rIns="91440" bIns="45720" numCol="1" anchor="t" anchorCtr="0" compatLnSpc="1"/>
            <a:lstStyle/>
            <a:p>
              <a:endParaRPr lang="ko-KR" altLang="en-US"/>
            </a:p>
          </p:txBody>
        </p:sp>
      </p:grpSp>
      <p:grpSp>
        <p:nvGrpSpPr>
          <p:cNvPr id="53" name="组合 52"/>
          <p:cNvGrpSpPr/>
          <p:nvPr/>
        </p:nvGrpSpPr>
        <p:grpSpPr>
          <a:xfrm>
            <a:off x="3456014" y="3995965"/>
            <a:ext cx="894896" cy="894896"/>
            <a:chOff x="3456014" y="3995965"/>
            <a:chExt cx="894896" cy="894896"/>
          </a:xfrm>
        </p:grpSpPr>
        <p:sp>
          <p:nvSpPr>
            <p:cNvPr id="57" name="Oval 142"/>
            <p:cNvSpPr/>
            <p:nvPr/>
          </p:nvSpPr>
          <p:spPr>
            <a:xfrm flipH="1">
              <a:off x="3456014" y="3995965"/>
              <a:ext cx="894896" cy="894896"/>
            </a:xfrm>
            <a:prstGeom prst="ellipse">
              <a:avLst/>
            </a:prstGeom>
            <a:gradFill flip="none" rotWithShape="1">
              <a:gsLst>
                <a:gs pos="87000">
                  <a:srgbClr val="2A9995">
                    <a:alpha val="40000"/>
                  </a:srgbClr>
                </a:gs>
                <a:gs pos="0">
                  <a:srgbClr val="8EE0DC">
                    <a:alpha val="7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p>
          </p:txBody>
        </p:sp>
        <p:grpSp>
          <p:nvGrpSpPr>
            <p:cNvPr id="58" name="Group 176"/>
            <p:cNvGrpSpPr/>
            <p:nvPr/>
          </p:nvGrpSpPr>
          <p:grpSpPr>
            <a:xfrm>
              <a:off x="3647948" y="4188435"/>
              <a:ext cx="511028" cy="509956"/>
              <a:chOff x="5138738" y="4373563"/>
              <a:chExt cx="755650" cy="754063"/>
            </a:xfrm>
            <a:solidFill>
              <a:schemeClr val="bg1">
                <a:lumMod val="95000"/>
              </a:schemeClr>
            </a:solidFill>
          </p:grpSpPr>
          <p:sp>
            <p:nvSpPr>
              <p:cNvPr id="59" name="Freeform 177"/>
              <p:cNvSpPr>
                <a:spLocks noEditPoints="1"/>
              </p:cNvSpPr>
              <p:nvPr/>
            </p:nvSpPr>
            <p:spPr bwMode="auto">
              <a:xfrm>
                <a:off x="5138738" y="4373563"/>
                <a:ext cx="755650" cy="754063"/>
              </a:xfrm>
              <a:custGeom>
                <a:avLst/>
                <a:gdLst>
                  <a:gd name="T0" fmla="*/ 214 w 476"/>
                  <a:gd name="T1" fmla="*/ 1 h 475"/>
                  <a:gd name="T2" fmla="*/ 146 w 476"/>
                  <a:gd name="T3" fmla="*/ 20 h 475"/>
                  <a:gd name="T4" fmla="*/ 87 w 476"/>
                  <a:gd name="T5" fmla="*/ 55 h 475"/>
                  <a:gd name="T6" fmla="*/ 41 w 476"/>
                  <a:gd name="T7" fmla="*/ 105 h 475"/>
                  <a:gd name="T8" fmla="*/ 11 w 476"/>
                  <a:gd name="T9" fmla="*/ 167 h 475"/>
                  <a:gd name="T10" fmla="*/ 0 w 476"/>
                  <a:gd name="T11" fmla="*/ 238 h 475"/>
                  <a:gd name="T12" fmla="*/ 6 w 476"/>
                  <a:gd name="T13" fmla="*/ 286 h 475"/>
                  <a:gd name="T14" fmla="*/ 30 w 476"/>
                  <a:gd name="T15" fmla="*/ 351 h 475"/>
                  <a:gd name="T16" fmla="*/ 71 w 476"/>
                  <a:gd name="T17" fmla="*/ 406 h 475"/>
                  <a:gd name="T18" fmla="*/ 125 w 476"/>
                  <a:gd name="T19" fmla="*/ 447 h 475"/>
                  <a:gd name="T20" fmla="*/ 190 w 476"/>
                  <a:gd name="T21" fmla="*/ 471 h 475"/>
                  <a:gd name="T22" fmla="*/ 238 w 476"/>
                  <a:gd name="T23" fmla="*/ 475 h 475"/>
                  <a:gd name="T24" fmla="*/ 309 w 476"/>
                  <a:gd name="T25" fmla="*/ 464 h 475"/>
                  <a:gd name="T26" fmla="*/ 371 w 476"/>
                  <a:gd name="T27" fmla="*/ 435 h 475"/>
                  <a:gd name="T28" fmla="*/ 422 w 476"/>
                  <a:gd name="T29" fmla="*/ 389 h 475"/>
                  <a:gd name="T30" fmla="*/ 457 w 476"/>
                  <a:gd name="T31" fmla="*/ 331 h 475"/>
                  <a:gd name="T32" fmla="*/ 474 w 476"/>
                  <a:gd name="T33" fmla="*/ 263 h 475"/>
                  <a:gd name="T34" fmla="*/ 474 w 476"/>
                  <a:gd name="T35" fmla="*/ 214 h 475"/>
                  <a:gd name="T36" fmla="*/ 457 w 476"/>
                  <a:gd name="T37" fmla="*/ 146 h 475"/>
                  <a:gd name="T38" fmla="*/ 422 w 476"/>
                  <a:gd name="T39" fmla="*/ 86 h 475"/>
                  <a:gd name="T40" fmla="*/ 371 w 476"/>
                  <a:gd name="T41" fmla="*/ 41 h 475"/>
                  <a:gd name="T42" fmla="*/ 309 w 476"/>
                  <a:gd name="T43" fmla="*/ 11 h 475"/>
                  <a:gd name="T44" fmla="*/ 238 w 476"/>
                  <a:gd name="T45" fmla="*/ 0 h 475"/>
                  <a:gd name="T46" fmla="*/ 238 w 476"/>
                  <a:gd name="T47" fmla="*/ 461 h 475"/>
                  <a:gd name="T48" fmla="*/ 172 w 476"/>
                  <a:gd name="T49" fmla="*/ 452 h 475"/>
                  <a:gd name="T50" fmla="*/ 114 w 476"/>
                  <a:gd name="T51" fmla="*/ 423 h 475"/>
                  <a:gd name="T52" fmla="*/ 66 w 476"/>
                  <a:gd name="T53" fmla="*/ 380 h 475"/>
                  <a:gd name="T54" fmla="*/ 33 w 476"/>
                  <a:gd name="T55" fmla="*/ 325 h 475"/>
                  <a:gd name="T56" fmla="*/ 15 w 476"/>
                  <a:gd name="T57" fmla="*/ 260 h 475"/>
                  <a:gd name="T58" fmla="*/ 15 w 476"/>
                  <a:gd name="T59" fmla="*/ 215 h 475"/>
                  <a:gd name="T60" fmla="*/ 33 w 476"/>
                  <a:gd name="T61" fmla="*/ 151 h 475"/>
                  <a:gd name="T62" fmla="*/ 66 w 476"/>
                  <a:gd name="T63" fmla="*/ 96 h 475"/>
                  <a:gd name="T64" fmla="*/ 114 w 476"/>
                  <a:gd name="T65" fmla="*/ 53 h 475"/>
                  <a:gd name="T66" fmla="*/ 172 w 476"/>
                  <a:gd name="T67" fmla="*/ 25 h 475"/>
                  <a:gd name="T68" fmla="*/ 238 w 476"/>
                  <a:gd name="T69" fmla="*/ 14 h 475"/>
                  <a:gd name="T70" fmla="*/ 283 w 476"/>
                  <a:gd name="T71" fmla="*/ 20 h 475"/>
                  <a:gd name="T72" fmla="*/ 345 w 476"/>
                  <a:gd name="T73" fmla="*/ 41 h 475"/>
                  <a:gd name="T74" fmla="*/ 396 w 476"/>
                  <a:gd name="T75" fmla="*/ 80 h 475"/>
                  <a:gd name="T76" fmla="*/ 435 w 476"/>
                  <a:gd name="T77" fmla="*/ 132 h 475"/>
                  <a:gd name="T78" fmla="*/ 457 w 476"/>
                  <a:gd name="T79" fmla="*/ 193 h 475"/>
                  <a:gd name="T80" fmla="*/ 462 w 476"/>
                  <a:gd name="T81" fmla="*/ 238 h 475"/>
                  <a:gd name="T82" fmla="*/ 452 w 476"/>
                  <a:gd name="T83" fmla="*/ 305 h 475"/>
                  <a:gd name="T84" fmla="*/ 424 w 476"/>
                  <a:gd name="T85" fmla="*/ 363 h 475"/>
                  <a:gd name="T86" fmla="*/ 381 w 476"/>
                  <a:gd name="T87" fmla="*/ 410 h 475"/>
                  <a:gd name="T88" fmla="*/ 325 w 476"/>
                  <a:gd name="T89" fmla="*/ 444 h 475"/>
                  <a:gd name="T90" fmla="*/ 261 w 476"/>
                  <a:gd name="T91" fmla="*/ 46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6" h="475">
                    <a:moveTo>
                      <a:pt x="238" y="0"/>
                    </a:moveTo>
                    <a:lnTo>
                      <a:pt x="238" y="0"/>
                    </a:lnTo>
                    <a:lnTo>
                      <a:pt x="214" y="1"/>
                    </a:lnTo>
                    <a:lnTo>
                      <a:pt x="190" y="5"/>
                    </a:lnTo>
                    <a:lnTo>
                      <a:pt x="168" y="11"/>
                    </a:lnTo>
                    <a:lnTo>
                      <a:pt x="146" y="20"/>
                    </a:lnTo>
                    <a:lnTo>
                      <a:pt x="125" y="29"/>
                    </a:lnTo>
                    <a:lnTo>
                      <a:pt x="105" y="41"/>
                    </a:lnTo>
                    <a:lnTo>
                      <a:pt x="87" y="55"/>
                    </a:lnTo>
                    <a:lnTo>
                      <a:pt x="71" y="70"/>
                    </a:lnTo>
                    <a:lnTo>
                      <a:pt x="54" y="86"/>
                    </a:lnTo>
                    <a:lnTo>
                      <a:pt x="41" y="105"/>
                    </a:lnTo>
                    <a:lnTo>
                      <a:pt x="30" y="125"/>
                    </a:lnTo>
                    <a:lnTo>
                      <a:pt x="19" y="146"/>
                    </a:lnTo>
                    <a:lnTo>
                      <a:pt x="11" y="167"/>
                    </a:lnTo>
                    <a:lnTo>
                      <a:pt x="6" y="190"/>
                    </a:lnTo>
                    <a:lnTo>
                      <a:pt x="1" y="214"/>
                    </a:lnTo>
                    <a:lnTo>
                      <a:pt x="0" y="238"/>
                    </a:lnTo>
                    <a:lnTo>
                      <a:pt x="0" y="238"/>
                    </a:lnTo>
                    <a:lnTo>
                      <a:pt x="1" y="263"/>
                    </a:lnTo>
                    <a:lnTo>
                      <a:pt x="6" y="286"/>
                    </a:lnTo>
                    <a:lnTo>
                      <a:pt x="11" y="309"/>
                    </a:lnTo>
                    <a:lnTo>
                      <a:pt x="19" y="331"/>
                    </a:lnTo>
                    <a:lnTo>
                      <a:pt x="30" y="351"/>
                    </a:lnTo>
                    <a:lnTo>
                      <a:pt x="41" y="371"/>
                    </a:lnTo>
                    <a:lnTo>
                      <a:pt x="54" y="389"/>
                    </a:lnTo>
                    <a:lnTo>
                      <a:pt x="71" y="406"/>
                    </a:lnTo>
                    <a:lnTo>
                      <a:pt x="87" y="421"/>
                    </a:lnTo>
                    <a:lnTo>
                      <a:pt x="105" y="435"/>
                    </a:lnTo>
                    <a:lnTo>
                      <a:pt x="125" y="447"/>
                    </a:lnTo>
                    <a:lnTo>
                      <a:pt x="146" y="457"/>
                    </a:lnTo>
                    <a:lnTo>
                      <a:pt x="168" y="464"/>
                    </a:lnTo>
                    <a:lnTo>
                      <a:pt x="190" y="471"/>
                    </a:lnTo>
                    <a:lnTo>
                      <a:pt x="214" y="474"/>
                    </a:lnTo>
                    <a:lnTo>
                      <a:pt x="238" y="475"/>
                    </a:lnTo>
                    <a:lnTo>
                      <a:pt x="238" y="475"/>
                    </a:lnTo>
                    <a:lnTo>
                      <a:pt x="263" y="474"/>
                    </a:lnTo>
                    <a:lnTo>
                      <a:pt x="285" y="471"/>
                    </a:lnTo>
                    <a:lnTo>
                      <a:pt x="309" y="464"/>
                    </a:lnTo>
                    <a:lnTo>
                      <a:pt x="331" y="457"/>
                    </a:lnTo>
                    <a:lnTo>
                      <a:pt x="351" y="447"/>
                    </a:lnTo>
                    <a:lnTo>
                      <a:pt x="371" y="435"/>
                    </a:lnTo>
                    <a:lnTo>
                      <a:pt x="389" y="421"/>
                    </a:lnTo>
                    <a:lnTo>
                      <a:pt x="406" y="406"/>
                    </a:lnTo>
                    <a:lnTo>
                      <a:pt x="422" y="389"/>
                    </a:lnTo>
                    <a:lnTo>
                      <a:pt x="436" y="371"/>
                    </a:lnTo>
                    <a:lnTo>
                      <a:pt x="447" y="351"/>
                    </a:lnTo>
                    <a:lnTo>
                      <a:pt x="457" y="331"/>
                    </a:lnTo>
                    <a:lnTo>
                      <a:pt x="465" y="309"/>
                    </a:lnTo>
                    <a:lnTo>
                      <a:pt x="471" y="286"/>
                    </a:lnTo>
                    <a:lnTo>
                      <a:pt x="474" y="263"/>
                    </a:lnTo>
                    <a:lnTo>
                      <a:pt x="476" y="238"/>
                    </a:lnTo>
                    <a:lnTo>
                      <a:pt x="476" y="238"/>
                    </a:lnTo>
                    <a:lnTo>
                      <a:pt x="474" y="214"/>
                    </a:lnTo>
                    <a:lnTo>
                      <a:pt x="471" y="190"/>
                    </a:lnTo>
                    <a:lnTo>
                      <a:pt x="465" y="167"/>
                    </a:lnTo>
                    <a:lnTo>
                      <a:pt x="457" y="146"/>
                    </a:lnTo>
                    <a:lnTo>
                      <a:pt x="447" y="125"/>
                    </a:lnTo>
                    <a:lnTo>
                      <a:pt x="436" y="105"/>
                    </a:lnTo>
                    <a:lnTo>
                      <a:pt x="422" y="86"/>
                    </a:lnTo>
                    <a:lnTo>
                      <a:pt x="406" y="70"/>
                    </a:lnTo>
                    <a:lnTo>
                      <a:pt x="389" y="55"/>
                    </a:lnTo>
                    <a:lnTo>
                      <a:pt x="371" y="41"/>
                    </a:lnTo>
                    <a:lnTo>
                      <a:pt x="351" y="29"/>
                    </a:lnTo>
                    <a:lnTo>
                      <a:pt x="331" y="20"/>
                    </a:lnTo>
                    <a:lnTo>
                      <a:pt x="309" y="11"/>
                    </a:lnTo>
                    <a:lnTo>
                      <a:pt x="285" y="5"/>
                    </a:lnTo>
                    <a:lnTo>
                      <a:pt x="263" y="1"/>
                    </a:lnTo>
                    <a:lnTo>
                      <a:pt x="238" y="0"/>
                    </a:lnTo>
                    <a:lnTo>
                      <a:pt x="238" y="0"/>
                    </a:lnTo>
                    <a:close/>
                    <a:moveTo>
                      <a:pt x="238" y="461"/>
                    </a:moveTo>
                    <a:lnTo>
                      <a:pt x="238" y="461"/>
                    </a:lnTo>
                    <a:lnTo>
                      <a:pt x="215" y="460"/>
                    </a:lnTo>
                    <a:lnTo>
                      <a:pt x="194" y="457"/>
                    </a:lnTo>
                    <a:lnTo>
                      <a:pt x="172" y="452"/>
                    </a:lnTo>
                    <a:lnTo>
                      <a:pt x="152" y="444"/>
                    </a:lnTo>
                    <a:lnTo>
                      <a:pt x="132" y="434"/>
                    </a:lnTo>
                    <a:lnTo>
                      <a:pt x="114" y="423"/>
                    </a:lnTo>
                    <a:lnTo>
                      <a:pt x="96" y="410"/>
                    </a:lnTo>
                    <a:lnTo>
                      <a:pt x="80" y="396"/>
                    </a:lnTo>
                    <a:lnTo>
                      <a:pt x="66" y="380"/>
                    </a:lnTo>
                    <a:lnTo>
                      <a:pt x="53" y="363"/>
                    </a:lnTo>
                    <a:lnTo>
                      <a:pt x="41" y="345"/>
                    </a:lnTo>
                    <a:lnTo>
                      <a:pt x="33" y="325"/>
                    </a:lnTo>
                    <a:lnTo>
                      <a:pt x="25" y="305"/>
                    </a:lnTo>
                    <a:lnTo>
                      <a:pt x="19" y="283"/>
                    </a:lnTo>
                    <a:lnTo>
                      <a:pt x="15" y="260"/>
                    </a:lnTo>
                    <a:lnTo>
                      <a:pt x="14" y="238"/>
                    </a:lnTo>
                    <a:lnTo>
                      <a:pt x="14" y="238"/>
                    </a:lnTo>
                    <a:lnTo>
                      <a:pt x="15" y="215"/>
                    </a:lnTo>
                    <a:lnTo>
                      <a:pt x="19" y="193"/>
                    </a:lnTo>
                    <a:lnTo>
                      <a:pt x="25" y="172"/>
                    </a:lnTo>
                    <a:lnTo>
                      <a:pt x="33" y="151"/>
                    </a:lnTo>
                    <a:lnTo>
                      <a:pt x="41" y="132"/>
                    </a:lnTo>
                    <a:lnTo>
                      <a:pt x="53" y="113"/>
                    </a:lnTo>
                    <a:lnTo>
                      <a:pt x="66" y="96"/>
                    </a:lnTo>
                    <a:lnTo>
                      <a:pt x="80" y="80"/>
                    </a:lnTo>
                    <a:lnTo>
                      <a:pt x="96" y="66"/>
                    </a:lnTo>
                    <a:lnTo>
                      <a:pt x="114" y="53"/>
                    </a:lnTo>
                    <a:lnTo>
                      <a:pt x="132" y="41"/>
                    </a:lnTo>
                    <a:lnTo>
                      <a:pt x="152" y="32"/>
                    </a:lnTo>
                    <a:lnTo>
                      <a:pt x="172" y="25"/>
                    </a:lnTo>
                    <a:lnTo>
                      <a:pt x="194" y="20"/>
                    </a:lnTo>
                    <a:lnTo>
                      <a:pt x="215" y="15"/>
                    </a:lnTo>
                    <a:lnTo>
                      <a:pt x="238" y="14"/>
                    </a:lnTo>
                    <a:lnTo>
                      <a:pt x="238" y="14"/>
                    </a:lnTo>
                    <a:lnTo>
                      <a:pt x="261" y="15"/>
                    </a:lnTo>
                    <a:lnTo>
                      <a:pt x="283" y="20"/>
                    </a:lnTo>
                    <a:lnTo>
                      <a:pt x="305" y="25"/>
                    </a:lnTo>
                    <a:lnTo>
                      <a:pt x="325" y="32"/>
                    </a:lnTo>
                    <a:lnTo>
                      <a:pt x="345" y="41"/>
                    </a:lnTo>
                    <a:lnTo>
                      <a:pt x="363" y="53"/>
                    </a:lnTo>
                    <a:lnTo>
                      <a:pt x="381" y="66"/>
                    </a:lnTo>
                    <a:lnTo>
                      <a:pt x="396" y="80"/>
                    </a:lnTo>
                    <a:lnTo>
                      <a:pt x="411" y="96"/>
                    </a:lnTo>
                    <a:lnTo>
                      <a:pt x="424" y="113"/>
                    </a:lnTo>
                    <a:lnTo>
                      <a:pt x="435" y="132"/>
                    </a:lnTo>
                    <a:lnTo>
                      <a:pt x="444" y="151"/>
                    </a:lnTo>
                    <a:lnTo>
                      <a:pt x="452" y="172"/>
                    </a:lnTo>
                    <a:lnTo>
                      <a:pt x="457" y="193"/>
                    </a:lnTo>
                    <a:lnTo>
                      <a:pt x="460" y="215"/>
                    </a:lnTo>
                    <a:lnTo>
                      <a:pt x="462" y="238"/>
                    </a:lnTo>
                    <a:lnTo>
                      <a:pt x="462" y="238"/>
                    </a:lnTo>
                    <a:lnTo>
                      <a:pt x="460" y="260"/>
                    </a:lnTo>
                    <a:lnTo>
                      <a:pt x="457" y="283"/>
                    </a:lnTo>
                    <a:lnTo>
                      <a:pt x="452" y="305"/>
                    </a:lnTo>
                    <a:lnTo>
                      <a:pt x="444" y="325"/>
                    </a:lnTo>
                    <a:lnTo>
                      <a:pt x="435" y="345"/>
                    </a:lnTo>
                    <a:lnTo>
                      <a:pt x="424" y="363"/>
                    </a:lnTo>
                    <a:lnTo>
                      <a:pt x="411" y="380"/>
                    </a:lnTo>
                    <a:lnTo>
                      <a:pt x="396" y="396"/>
                    </a:lnTo>
                    <a:lnTo>
                      <a:pt x="381" y="410"/>
                    </a:lnTo>
                    <a:lnTo>
                      <a:pt x="363" y="423"/>
                    </a:lnTo>
                    <a:lnTo>
                      <a:pt x="345" y="434"/>
                    </a:lnTo>
                    <a:lnTo>
                      <a:pt x="325" y="444"/>
                    </a:lnTo>
                    <a:lnTo>
                      <a:pt x="305" y="452"/>
                    </a:lnTo>
                    <a:lnTo>
                      <a:pt x="283" y="457"/>
                    </a:lnTo>
                    <a:lnTo>
                      <a:pt x="261" y="460"/>
                    </a:lnTo>
                    <a:lnTo>
                      <a:pt x="238" y="461"/>
                    </a:lnTo>
                    <a:lnTo>
                      <a:pt x="238" y="4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60" name="Freeform 178"/>
              <p:cNvSpPr>
                <a:spLocks noEditPoints="1"/>
              </p:cNvSpPr>
              <p:nvPr/>
            </p:nvSpPr>
            <p:spPr bwMode="auto">
              <a:xfrm>
                <a:off x="5189538" y="4422775"/>
                <a:ext cx="654050" cy="655638"/>
              </a:xfrm>
              <a:custGeom>
                <a:avLst/>
                <a:gdLst>
                  <a:gd name="T0" fmla="*/ 185 w 412"/>
                  <a:gd name="T1" fmla="*/ 1 h 413"/>
                  <a:gd name="T2" fmla="*/ 126 w 412"/>
                  <a:gd name="T3" fmla="*/ 17 h 413"/>
                  <a:gd name="T4" fmla="*/ 75 w 412"/>
                  <a:gd name="T5" fmla="*/ 48 h 413"/>
                  <a:gd name="T6" fmla="*/ 35 w 412"/>
                  <a:gd name="T7" fmla="*/ 92 h 413"/>
                  <a:gd name="T8" fmla="*/ 9 w 412"/>
                  <a:gd name="T9" fmla="*/ 146 h 413"/>
                  <a:gd name="T10" fmla="*/ 0 w 412"/>
                  <a:gd name="T11" fmla="*/ 207 h 413"/>
                  <a:gd name="T12" fmla="*/ 4 w 412"/>
                  <a:gd name="T13" fmla="*/ 249 h 413"/>
                  <a:gd name="T14" fmla="*/ 25 w 412"/>
                  <a:gd name="T15" fmla="*/ 305 h 413"/>
                  <a:gd name="T16" fmla="*/ 60 w 412"/>
                  <a:gd name="T17" fmla="*/ 352 h 413"/>
                  <a:gd name="T18" fmla="*/ 108 w 412"/>
                  <a:gd name="T19" fmla="*/ 388 h 413"/>
                  <a:gd name="T20" fmla="*/ 165 w 412"/>
                  <a:gd name="T21" fmla="*/ 409 h 413"/>
                  <a:gd name="T22" fmla="*/ 206 w 412"/>
                  <a:gd name="T23" fmla="*/ 413 h 413"/>
                  <a:gd name="T24" fmla="*/ 268 w 412"/>
                  <a:gd name="T25" fmla="*/ 404 h 413"/>
                  <a:gd name="T26" fmla="*/ 322 w 412"/>
                  <a:gd name="T27" fmla="*/ 378 h 413"/>
                  <a:gd name="T28" fmla="*/ 365 w 412"/>
                  <a:gd name="T29" fmla="*/ 338 h 413"/>
                  <a:gd name="T30" fmla="*/ 396 w 412"/>
                  <a:gd name="T31" fmla="*/ 288 h 413"/>
                  <a:gd name="T32" fmla="*/ 411 w 412"/>
                  <a:gd name="T33" fmla="*/ 228 h 413"/>
                  <a:gd name="T34" fmla="*/ 411 w 412"/>
                  <a:gd name="T35" fmla="*/ 186 h 413"/>
                  <a:gd name="T36" fmla="*/ 396 w 412"/>
                  <a:gd name="T37" fmla="*/ 127 h 413"/>
                  <a:gd name="T38" fmla="*/ 365 w 412"/>
                  <a:gd name="T39" fmla="*/ 76 h 413"/>
                  <a:gd name="T40" fmla="*/ 322 w 412"/>
                  <a:gd name="T41" fmla="*/ 36 h 413"/>
                  <a:gd name="T42" fmla="*/ 268 w 412"/>
                  <a:gd name="T43" fmla="*/ 10 h 413"/>
                  <a:gd name="T44" fmla="*/ 206 w 412"/>
                  <a:gd name="T45" fmla="*/ 0 h 413"/>
                  <a:gd name="T46" fmla="*/ 206 w 412"/>
                  <a:gd name="T47" fmla="*/ 399 h 413"/>
                  <a:gd name="T48" fmla="*/ 149 w 412"/>
                  <a:gd name="T49" fmla="*/ 390 h 413"/>
                  <a:gd name="T50" fmla="*/ 99 w 412"/>
                  <a:gd name="T51" fmla="*/ 367 h 413"/>
                  <a:gd name="T52" fmla="*/ 58 w 412"/>
                  <a:gd name="T53" fmla="*/ 329 h 413"/>
                  <a:gd name="T54" fmla="*/ 29 w 412"/>
                  <a:gd name="T55" fmla="*/ 281 h 413"/>
                  <a:gd name="T56" fmla="*/ 15 w 412"/>
                  <a:gd name="T57" fmla="*/ 226 h 413"/>
                  <a:gd name="T58" fmla="*/ 15 w 412"/>
                  <a:gd name="T59" fmla="*/ 187 h 413"/>
                  <a:gd name="T60" fmla="*/ 29 w 412"/>
                  <a:gd name="T61" fmla="*/ 132 h 413"/>
                  <a:gd name="T62" fmla="*/ 58 w 412"/>
                  <a:gd name="T63" fmla="*/ 85 h 413"/>
                  <a:gd name="T64" fmla="*/ 99 w 412"/>
                  <a:gd name="T65" fmla="*/ 48 h 413"/>
                  <a:gd name="T66" fmla="*/ 149 w 412"/>
                  <a:gd name="T67" fmla="*/ 24 h 413"/>
                  <a:gd name="T68" fmla="*/ 206 w 412"/>
                  <a:gd name="T69" fmla="*/ 16 h 413"/>
                  <a:gd name="T70" fmla="*/ 245 w 412"/>
                  <a:gd name="T71" fmla="*/ 19 h 413"/>
                  <a:gd name="T72" fmla="*/ 298 w 412"/>
                  <a:gd name="T73" fmla="*/ 38 h 413"/>
                  <a:gd name="T74" fmla="*/ 342 w 412"/>
                  <a:gd name="T75" fmla="*/ 72 h 413"/>
                  <a:gd name="T76" fmla="*/ 374 w 412"/>
                  <a:gd name="T77" fmla="*/ 116 h 413"/>
                  <a:gd name="T78" fmla="*/ 394 w 412"/>
                  <a:gd name="T79" fmla="*/ 169 h 413"/>
                  <a:gd name="T80" fmla="*/ 398 w 412"/>
                  <a:gd name="T81" fmla="*/ 207 h 413"/>
                  <a:gd name="T82" fmla="*/ 390 w 412"/>
                  <a:gd name="T83" fmla="*/ 264 h 413"/>
                  <a:gd name="T84" fmla="*/ 366 w 412"/>
                  <a:gd name="T85" fmla="*/ 315 h 413"/>
                  <a:gd name="T86" fmla="*/ 328 w 412"/>
                  <a:gd name="T87" fmla="*/ 355 h 413"/>
                  <a:gd name="T88" fmla="*/ 280 w 412"/>
                  <a:gd name="T89" fmla="*/ 384 h 413"/>
                  <a:gd name="T90" fmla="*/ 225 w 412"/>
                  <a:gd name="T91" fmla="*/ 39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2" h="413">
                    <a:moveTo>
                      <a:pt x="206" y="0"/>
                    </a:moveTo>
                    <a:lnTo>
                      <a:pt x="206" y="0"/>
                    </a:lnTo>
                    <a:lnTo>
                      <a:pt x="185" y="1"/>
                    </a:lnTo>
                    <a:lnTo>
                      <a:pt x="165" y="5"/>
                    </a:lnTo>
                    <a:lnTo>
                      <a:pt x="144" y="10"/>
                    </a:lnTo>
                    <a:lnTo>
                      <a:pt x="126" y="17"/>
                    </a:lnTo>
                    <a:lnTo>
                      <a:pt x="108" y="26"/>
                    </a:lnTo>
                    <a:lnTo>
                      <a:pt x="91" y="36"/>
                    </a:lnTo>
                    <a:lnTo>
                      <a:pt x="75" y="48"/>
                    </a:lnTo>
                    <a:lnTo>
                      <a:pt x="60" y="61"/>
                    </a:lnTo>
                    <a:lnTo>
                      <a:pt x="47" y="76"/>
                    </a:lnTo>
                    <a:lnTo>
                      <a:pt x="35" y="92"/>
                    </a:lnTo>
                    <a:lnTo>
                      <a:pt x="25" y="108"/>
                    </a:lnTo>
                    <a:lnTo>
                      <a:pt x="16" y="127"/>
                    </a:lnTo>
                    <a:lnTo>
                      <a:pt x="9" y="146"/>
                    </a:lnTo>
                    <a:lnTo>
                      <a:pt x="4" y="166"/>
                    </a:lnTo>
                    <a:lnTo>
                      <a:pt x="1" y="186"/>
                    </a:lnTo>
                    <a:lnTo>
                      <a:pt x="0" y="207"/>
                    </a:lnTo>
                    <a:lnTo>
                      <a:pt x="0" y="207"/>
                    </a:lnTo>
                    <a:lnTo>
                      <a:pt x="1" y="228"/>
                    </a:lnTo>
                    <a:lnTo>
                      <a:pt x="4" y="249"/>
                    </a:lnTo>
                    <a:lnTo>
                      <a:pt x="9" y="268"/>
                    </a:lnTo>
                    <a:lnTo>
                      <a:pt x="16" y="288"/>
                    </a:lnTo>
                    <a:lnTo>
                      <a:pt x="25" y="305"/>
                    </a:lnTo>
                    <a:lnTo>
                      <a:pt x="35" y="322"/>
                    </a:lnTo>
                    <a:lnTo>
                      <a:pt x="47" y="338"/>
                    </a:lnTo>
                    <a:lnTo>
                      <a:pt x="60" y="352"/>
                    </a:lnTo>
                    <a:lnTo>
                      <a:pt x="75" y="367"/>
                    </a:lnTo>
                    <a:lnTo>
                      <a:pt x="91" y="378"/>
                    </a:lnTo>
                    <a:lnTo>
                      <a:pt x="108" y="388"/>
                    </a:lnTo>
                    <a:lnTo>
                      <a:pt x="126" y="397"/>
                    </a:lnTo>
                    <a:lnTo>
                      <a:pt x="144" y="404"/>
                    </a:lnTo>
                    <a:lnTo>
                      <a:pt x="165" y="409"/>
                    </a:lnTo>
                    <a:lnTo>
                      <a:pt x="185" y="412"/>
                    </a:lnTo>
                    <a:lnTo>
                      <a:pt x="206" y="413"/>
                    </a:lnTo>
                    <a:lnTo>
                      <a:pt x="206" y="413"/>
                    </a:lnTo>
                    <a:lnTo>
                      <a:pt x="228" y="412"/>
                    </a:lnTo>
                    <a:lnTo>
                      <a:pt x="248" y="409"/>
                    </a:lnTo>
                    <a:lnTo>
                      <a:pt x="268" y="404"/>
                    </a:lnTo>
                    <a:lnTo>
                      <a:pt x="286" y="397"/>
                    </a:lnTo>
                    <a:lnTo>
                      <a:pt x="304" y="388"/>
                    </a:lnTo>
                    <a:lnTo>
                      <a:pt x="322" y="378"/>
                    </a:lnTo>
                    <a:lnTo>
                      <a:pt x="337" y="367"/>
                    </a:lnTo>
                    <a:lnTo>
                      <a:pt x="352" y="352"/>
                    </a:lnTo>
                    <a:lnTo>
                      <a:pt x="365" y="338"/>
                    </a:lnTo>
                    <a:lnTo>
                      <a:pt x="377" y="322"/>
                    </a:lnTo>
                    <a:lnTo>
                      <a:pt x="387" y="305"/>
                    </a:lnTo>
                    <a:lnTo>
                      <a:pt x="396" y="288"/>
                    </a:lnTo>
                    <a:lnTo>
                      <a:pt x="403" y="268"/>
                    </a:lnTo>
                    <a:lnTo>
                      <a:pt x="408" y="249"/>
                    </a:lnTo>
                    <a:lnTo>
                      <a:pt x="411" y="228"/>
                    </a:lnTo>
                    <a:lnTo>
                      <a:pt x="412" y="207"/>
                    </a:lnTo>
                    <a:lnTo>
                      <a:pt x="412" y="207"/>
                    </a:lnTo>
                    <a:lnTo>
                      <a:pt x="411" y="186"/>
                    </a:lnTo>
                    <a:lnTo>
                      <a:pt x="408" y="166"/>
                    </a:lnTo>
                    <a:lnTo>
                      <a:pt x="403" y="146"/>
                    </a:lnTo>
                    <a:lnTo>
                      <a:pt x="396" y="127"/>
                    </a:lnTo>
                    <a:lnTo>
                      <a:pt x="387" y="108"/>
                    </a:lnTo>
                    <a:lnTo>
                      <a:pt x="377" y="92"/>
                    </a:lnTo>
                    <a:lnTo>
                      <a:pt x="365" y="76"/>
                    </a:lnTo>
                    <a:lnTo>
                      <a:pt x="352" y="61"/>
                    </a:lnTo>
                    <a:lnTo>
                      <a:pt x="337" y="48"/>
                    </a:lnTo>
                    <a:lnTo>
                      <a:pt x="322" y="36"/>
                    </a:lnTo>
                    <a:lnTo>
                      <a:pt x="304" y="26"/>
                    </a:lnTo>
                    <a:lnTo>
                      <a:pt x="286" y="17"/>
                    </a:lnTo>
                    <a:lnTo>
                      <a:pt x="268" y="10"/>
                    </a:lnTo>
                    <a:lnTo>
                      <a:pt x="248" y="5"/>
                    </a:lnTo>
                    <a:lnTo>
                      <a:pt x="228" y="1"/>
                    </a:lnTo>
                    <a:lnTo>
                      <a:pt x="206" y="0"/>
                    </a:lnTo>
                    <a:lnTo>
                      <a:pt x="206" y="0"/>
                    </a:lnTo>
                    <a:close/>
                    <a:moveTo>
                      <a:pt x="206" y="399"/>
                    </a:moveTo>
                    <a:lnTo>
                      <a:pt x="206" y="399"/>
                    </a:lnTo>
                    <a:lnTo>
                      <a:pt x="187" y="398"/>
                    </a:lnTo>
                    <a:lnTo>
                      <a:pt x="167" y="395"/>
                    </a:lnTo>
                    <a:lnTo>
                      <a:pt x="149" y="390"/>
                    </a:lnTo>
                    <a:lnTo>
                      <a:pt x="131" y="384"/>
                    </a:lnTo>
                    <a:lnTo>
                      <a:pt x="114" y="376"/>
                    </a:lnTo>
                    <a:lnTo>
                      <a:pt x="99" y="367"/>
                    </a:lnTo>
                    <a:lnTo>
                      <a:pt x="84" y="355"/>
                    </a:lnTo>
                    <a:lnTo>
                      <a:pt x="71" y="343"/>
                    </a:lnTo>
                    <a:lnTo>
                      <a:pt x="58" y="329"/>
                    </a:lnTo>
                    <a:lnTo>
                      <a:pt x="47" y="315"/>
                    </a:lnTo>
                    <a:lnTo>
                      <a:pt x="37" y="298"/>
                    </a:lnTo>
                    <a:lnTo>
                      <a:pt x="29" y="281"/>
                    </a:lnTo>
                    <a:lnTo>
                      <a:pt x="22" y="264"/>
                    </a:lnTo>
                    <a:lnTo>
                      <a:pt x="18" y="246"/>
                    </a:lnTo>
                    <a:lnTo>
                      <a:pt x="15" y="226"/>
                    </a:lnTo>
                    <a:lnTo>
                      <a:pt x="14" y="207"/>
                    </a:lnTo>
                    <a:lnTo>
                      <a:pt x="14" y="207"/>
                    </a:lnTo>
                    <a:lnTo>
                      <a:pt x="15" y="187"/>
                    </a:lnTo>
                    <a:lnTo>
                      <a:pt x="18" y="169"/>
                    </a:lnTo>
                    <a:lnTo>
                      <a:pt x="22" y="151"/>
                    </a:lnTo>
                    <a:lnTo>
                      <a:pt x="29" y="132"/>
                    </a:lnTo>
                    <a:lnTo>
                      <a:pt x="37" y="116"/>
                    </a:lnTo>
                    <a:lnTo>
                      <a:pt x="47" y="100"/>
                    </a:lnTo>
                    <a:lnTo>
                      <a:pt x="58" y="85"/>
                    </a:lnTo>
                    <a:lnTo>
                      <a:pt x="71" y="72"/>
                    </a:lnTo>
                    <a:lnTo>
                      <a:pt x="84" y="59"/>
                    </a:lnTo>
                    <a:lnTo>
                      <a:pt x="99" y="48"/>
                    </a:lnTo>
                    <a:lnTo>
                      <a:pt x="114" y="38"/>
                    </a:lnTo>
                    <a:lnTo>
                      <a:pt x="131" y="31"/>
                    </a:lnTo>
                    <a:lnTo>
                      <a:pt x="149" y="24"/>
                    </a:lnTo>
                    <a:lnTo>
                      <a:pt x="167" y="19"/>
                    </a:lnTo>
                    <a:lnTo>
                      <a:pt x="187" y="16"/>
                    </a:lnTo>
                    <a:lnTo>
                      <a:pt x="206" y="16"/>
                    </a:lnTo>
                    <a:lnTo>
                      <a:pt x="206" y="16"/>
                    </a:lnTo>
                    <a:lnTo>
                      <a:pt x="225" y="16"/>
                    </a:lnTo>
                    <a:lnTo>
                      <a:pt x="245" y="19"/>
                    </a:lnTo>
                    <a:lnTo>
                      <a:pt x="263" y="24"/>
                    </a:lnTo>
                    <a:lnTo>
                      <a:pt x="280" y="31"/>
                    </a:lnTo>
                    <a:lnTo>
                      <a:pt x="298" y="38"/>
                    </a:lnTo>
                    <a:lnTo>
                      <a:pt x="313" y="48"/>
                    </a:lnTo>
                    <a:lnTo>
                      <a:pt x="328" y="59"/>
                    </a:lnTo>
                    <a:lnTo>
                      <a:pt x="342" y="72"/>
                    </a:lnTo>
                    <a:lnTo>
                      <a:pt x="354" y="85"/>
                    </a:lnTo>
                    <a:lnTo>
                      <a:pt x="366" y="100"/>
                    </a:lnTo>
                    <a:lnTo>
                      <a:pt x="374" y="116"/>
                    </a:lnTo>
                    <a:lnTo>
                      <a:pt x="383" y="132"/>
                    </a:lnTo>
                    <a:lnTo>
                      <a:pt x="390" y="151"/>
                    </a:lnTo>
                    <a:lnTo>
                      <a:pt x="394" y="169"/>
                    </a:lnTo>
                    <a:lnTo>
                      <a:pt x="397" y="187"/>
                    </a:lnTo>
                    <a:lnTo>
                      <a:pt x="398" y="207"/>
                    </a:lnTo>
                    <a:lnTo>
                      <a:pt x="398" y="207"/>
                    </a:lnTo>
                    <a:lnTo>
                      <a:pt x="397" y="226"/>
                    </a:lnTo>
                    <a:lnTo>
                      <a:pt x="394" y="246"/>
                    </a:lnTo>
                    <a:lnTo>
                      <a:pt x="390" y="264"/>
                    </a:lnTo>
                    <a:lnTo>
                      <a:pt x="383" y="281"/>
                    </a:lnTo>
                    <a:lnTo>
                      <a:pt x="374" y="298"/>
                    </a:lnTo>
                    <a:lnTo>
                      <a:pt x="366" y="315"/>
                    </a:lnTo>
                    <a:lnTo>
                      <a:pt x="354" y="329"/>
                    </a:lnTo>
                    <a:lnTo>
                      <a:pt x="342" y="343"/>
                    </a:lnTo>
                    <a:lnTo>
                      <a:pt x="328" y="355"/>
                    </a:lnTo>
                    <a:lnTo>
                      <a:pt x="313" y="367"/>
                    </a:lnTo>
                    <a:lnTo>
                      <a:pt x="298" y="376"/>
                    </a:lnTo>
                    <a:lnTo>
                      <a:pt x="280" y="384"/>
                    </a:lnTo>
                    <a:lnTo>
                      <a:pt x="263" y="390"/>
                    </a:lnTo>
                    <a:lnTo>
                      <a:pt x="245" y="395"/>
                    </a:lnTo>
                    <a:lnTo>
                      <a:pt x="225" y="398"/>
                    </a:lnTo>
                    <a:lnTo>
                      <a:pt x="206" y="399"/>
                    </a:lnTo>
                    <a:lnTo>
                      <a:pt x="206" y="3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61" name="Rectangle 179"/>
              <p:cNvSpPr>
                <a:spLocks noChangeArrowheads="1"/>
              </p:cNvSpPr>
              <p:nvPr/>
            </p:nvSpPr>
            <p:spPr bwMode="auto">
              <a:xfrm>
                <a:off x="5505450" y="4470400"/>
                <a:ext cx="238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ko-KR" altLang="en-US"/>
              </a:p>
            </p:txBody>
          </p:sp>
          <p:sp>
            <p:nvSpPr>
              <p:cNvPr id="62" name="Freeform 180"/>
              <p:cNvSpPr/>
              <p:nvPr/>
            </p:nvSpPr>
            <p:spPr bwMode="auto">
              <a:xfrm>
                <a:off x="5365750" y="4502150"/>
                <a:ext cx="49213" cy="61913"/>
              </a:xfrm>
              <a:custGeom>
                <a:avLst/>
                <a:gdLst>
                  <a:gd name="T0" fmla="*/ 31 w 31"/>
                  <a:gd name="T1" fmla="*/ 31 h 39"/>
                  <a:gd name="T2" fmla="*/ 13 w 31"/>
                  <a:gd name="T3" fmla="*/ 0 h 39"/>
                  <a:gd name="T4" fmla="*/ 0 w 31"/>
                  <a:gd name="T5" fmla="*/ 7 h 39"/>
                  <a:gd name="T6" fmla="*/ 18 w 31"/>
                  <a:gd name="T7" fmla="*/ 39 h 39"/>
                  <a:gd name="T8" fmla="*/ 31 w 31"/>
                  <a:gd name="T9" fmla="*/ 31 h 39"/>
                </a:gdLst>
                <a:ahLst/>
                <a:cxnLst>
                  <a:cxn ang="0">
                    <a:pos x="T0" y="T1"/>
                  </a:cxn>
                  <a:cxn ang="0">
                    <a:pos x="T2" y="T3"/>
                  </a:cxn>
                  <a:cxn ang="0">
                    <a:pos x="T4" y="T5"/>
                  </a:cxn>
                  <a:cxn ang="0">
                    <a:pos x="T6" y="T7"/>
                  </a:cxn>
                  <a:cxn ang="0">
                    <a:pos x="T8" y="T9"/>
                  </a:cxn>
                </a:cxnLst>
                <a:rect l="0" t="0" r="r" b="b"/>
                <a:pathLst>
                  <a:path w="31" h="39">
                    <a:moveTo>
                      <a:pt x="31" y="31"/>
                    </a:moveTo>
                    <a:lnTo>
                      <a:pt x="13" y="0"/>
                    </a:lnTo>
                    <a:lnTo>
                      <a:pt x="0" y="7"/>
                    </a:lnTo>
                    <a:lnTo>
                      <a:pt x="18" y="39"/>
                    </a:lnTo>
                    <a:lnTo>
                      <a:pt x="31"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63" name="Freeform 181"/>
              <p:cNvSpPr/>
              <p:nvPr/>
            </p:nvSpPr>
            <p:spPr bwMode="auto">
              <a:xfrm>
                <a:off x="5265738" y="4600575"/>
                <a:ext cx="63500" cy="49213"/>
              </a:xfrm>
              <a:custGeom>
                <a:avLst/>
                <a:gdLst>
                  <a:gd name="T0" fmla="*/ 0 w 40"/>
                  <a:gd name="T1" fmla="*/ 13 h 31"/>
                  <a:gd name="T2" fmla="*/ 33 w 40"/>
                  <a:gd name="T3" fmla="*/ 31 h 31"/>
                  <a:gd name="T4" fmla="*/ 40 w 40"/>
                  <a:gd name="T5" fmla="*/ 19 h 31"/>
                  <a:gd name="T6" fmla="*/ 8 w 40"/>
                  <a:gd name="T7" fmla="*/ 0 h 31"/>
                  <a:gd name="T8" fmla="*/ 0 w 40"/>
                  <a:gd name="T9" fmla="*/ 13 h 31"/>
                </a:gdLst>
                <a:ahLst/>
                <a:cxnLst>
                  <a:cxn ang="0">
                    <a:pos x="T0" y="T1"/>
                  </a:cxn>
                  <a:cxn ang="0">
                    <a:pos x="T2" y="T3"/>
                  </a:cxn>
                  <a:cxn ang="0">
                    <a:pos x="T4" y="T5"/>
                  </a:cxn>
                  <a:cxn ang="0">
                    <a:pos x="T6" y="T7"/>
                  </a:cxn>
                  <a:cxn ang="0">
                    <a:pos x="T8" y="T9"/>
                  </a:cxn>
                </a:cxnLst>
                <a:rect l="0" t="0" r="r" b="b"/>
                <a:pathLst>
                  <a:path w="40" h="31">
                    <a:moveTo>
                      <a:pt x="0" y="13"/>
                    </a:moveTo>
                    <a:lnTo>
                      <a:pt x="33" y="31"/>
                    </a:lnTo>
                    <a:lnTo>
                      <a:pt x="40" y="19"/>
                    </a:lnTo>
                    <a:lnTo>
                      <a:pt x="8"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64" name="Rectangle 182"/>
              <p:cNvSpPr>
                <a:spLocks noChangeArrowheads="1"/>
              </p:cNvSpPr>
              <p:nvPr/>
            </p:nvSpPr>
            <p:spPr bwMode="auto">
              <a:xfrm>
                <a:off x="5235575" y="4740275"/>
                <a:ext cx="58738"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ko-KR" altLang="en-US"/>
              </a:p>
            </p:txBody>
          </p:sp>
          <p:sp>
            <p:nvSpPr>
              <p:cNvPr id="65" name="Freeform 183"/>
              <p:cNvSpPr/>
              <p:nvPr/>
            </p:nvSpPr>
            <p:spPr bwMode="auto">
              <a:xfrm>
                <a:off x="5265738" y="4852988"/>
                <a:ext cx="63500" cy="49213"/>
              </a:xfrm>
              <a:custGeom>
                <a:avLst/>
                <a:gdLst>
                  <a:gd name="T0" fmla="*/ 0 w 40"/>
                  <a:gd name="T1" fmla="*/ 19 h 31"/>
                  <a:gd name="T2" fmla="*/ 8 w 40"/>
                  <a:gd name="T3" fmla="*/ 31 h 31"/>
                  <a:gd name="T4" fmla="*/ 40 w 40"/>
                  <a:gd name="T5" fmla="*/ 12 h 31"/>
                  <a:gd name="T6" fmla="*/ 33 w 40"/>
                  <a:gd name="T7" fmla="*/ 0 h 31"/>
                  <a:gd name="T8" fmla="*/ 0 w 40"/>
                  <a:gd name="T9" fmla="*/ 19 h 31"/>
                </a:gdLst>
                <a:ahLst/>
                <a:cxnLst>
                  <a:cxn ang="0">
                    <a:pos x="T0" y="T1"/>
                  </a:cxn>
                  <a:cxn ang="0">
                    <a:pos x="T2" y="T3"/>
                  </a:cxn>
                  <a:cxn ang="0">
                    <a:pos x="T4" y="T5"/>
                  </a:cxn>
                  <a:cxn ang="0">
                    <a:pos x="T6" y="T7"/>
                  </a:cxn>
                  <a:cxn ang="0">
                    <a:pos x="T8" y="T9"/>
                  </a:cxn>
                </a:cxnLst>
                <a:rect l="0" t="0" r="r" b="b"/>
                <a:pathLst>
                  <a:path w="40" h="31">
                    <a:moveTo>
                      <a:pt x="0" y="19"/>
                    </a:moveTo>
                    <a:lnTo>
                      <a:pt x="8" y="31"/>
                    </a:lnTo>
                    <a:lnTo>
                      <a:pt x="40" y="12"/>
                    </a:lnTo>
                    <a:lnTo>
                      <a:pt x="33" y="0"/>
                    </a:lnTo>
                    <a:lnTo>
                      <a:pt x="0"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66" name="Freeform 184"/>
              <p:cNvSpPr/>
              <p:nvPr/>
            </p:nvSpPr>
            <p:spPr bwMode="auto">
              <a:xfrm>
                <a:off x="5365750" y="4938713"/>
                <a:ext cx="49213" cy="61913"/>
              </a:xfrm>
              <a:custGeom>
                <a:avLst/>
                <a:gdLst>
                  <a:gd name="T0" fmla="*/ 0 w 31"/>
                  <a:gd name="T1" fmla="*/ 32 h 39"/>
                  <a:gd name="T2" fmla="*/ 13 w 31"/>
                  <a:gd name="T3" fmla="*/ 39 h 39"/>
                  <a:gd name="T4" fmla="*/ 31 w 31"/>
                  <a:gd name="T5" fmla="*/ 7 h 39"/>
                  <a:gd name="T6" fmla="*/ 18 w 31"/>
                  <a:gd name="T7" fmla="*/ 0 h 39"/>
                  <a:gd name="T8" fmla="*/ 0 w 31"/>
                  <a:gd name="T9" fmla="*/ 32 h 39"/>
                </a:gdLst>
                <a:ahLst/>
                <a:cxnLst>
                  <a:cxn ang="0">
                    <a:pos x="T0" y="T1"/>
                  </a:cxn>
                  <a:cxn ang="0">
                    <a:pos x="T2" y="T3"/>
                  </a:cxn>
                  <a:cxn ang="0">
                    <a:pos x="T4" y="T5"/>
                  </a:cxn>
                  <a:cxn ang="0">
                    <a:pos x="T6" y="T7"/>
                  </a:cxn>
                  <a:cxn ang="0">
                    <a:pos x="T8" y="T9"/>
                  </a:cxn>
                </a:cxnLst>
                <a:rect l="0" t="0" r="r" b="b"/>
                <a:pathLst>
                  <a:path w="31" h="39">
                    <a:moveTo>
                      <a:pt x="0" y="32"/>
                    </a:moveTo>
                    <a:lnTo>
                      <a:pt x="13" y="39"/>
                    </a:lnTo>
                    <a:lnTo>
                      <a:pt x="31" y="7"/>
                    </a:lnTo>
                    <a:lnTo>
                      <a:pt x="18" y="0"/>
                    </a:lnTo>
                    <a:lnTo>
                      <a:pt x="0"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67" name="Rectangle 185"/>
              <p:cNvSpPr>
                <a:spLocks noChangeArrowheads="1"/>
              </p:cNvSpPr>
              <p:nvPr/>
            </p:nvSpPr>
            <p:spPr bwMode="auto">
              <a:xfrm>
                <a:off x="5505450" y="4975225"/>
                <a:ext cx="23813"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ko-KR" altLang="en-US"/>
              </a:p>
            </p:txBody>
          </p:sp>
          <p:sp>
            <p:nvSpPr>
              <p:cNvPr id="68" name="Freeform 186"/>
              <p:cNvSpPr/>
              <p:nvPr/>
            </p:nvSpPr>
            <p:spPr bwMode="auto">
              <a:xfrm>
                <a:off x="5619750" y="4938713"/>
                <a:ext cx="47625" cy="61913"/>
              </a:xfrm>
              <a:custGeom>
                <a:avLst/>
                <a:gdLst>
                  <a:gd name="T0" fmla="*/ 0 w 30"/>
                  <a:gd name="T1" fmla="*/ 7 h 39"/>
                  <a:gd name="T2" fmla="*/ 18 w 30"/>
                  <a:gd name="T3" fmla="*/ 39 h 39"/>
                  <a:gd name="T4" fmla="*/ 30 w 30"/>
                  <a:gd name="T5" fmla="*/ 32 h 39"/>
                  <a:gd name="T6" fmla="*/ 12 w 30"/>
                  <a:gd name="T7" fmla="*/ 0 h 39"/>
                  <a:gd name="T8" fmla="*/ 0 w 30"/>
                  <a:gd name="T9" fmla="*/ 7 h 39"/>
                </a:gdLst>
                <a:ahLst/>
                <a:cxnLst>
                  <a:cxn ang="0">
                    <a:pos x="T0" y="T1"/>
                  </a:cxn>
                  <a:cxn ang="0">
                    <a:pos x="T2" y="T3"/>
                  </a:cxn>
                  <a:cxn ang="0">
                    <a:pos x="T4" y="T5"/>
                  </a:cxn>
                  <a:cxn ang="0">
                    <a:pos x="T6" y="T7"/>
                  </a:cxn>
                  <a:cxn ang="0">
                    <a:pos x="T8" y="T9"/>
                  </a:cxn>
                </a:cxnLst>
                <a:rect l="0" t="0" r="r" b="b"/>
                <a:pathLst>
                  <a:path w="30" h="39">
                    <a:moveTo>
                      <a:pt x="0" y="7"/>
                    </a:moveTo>
                    <a:lnTo>
                      <a:pt x="18" y="39"/>
                    </a:lnTo>
                    <a:lnTo>
                      <a:pt x="30" y="32"/>
                    </a:lnTo>
                    <a:lnTo>
                      <a:pt x="12"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69" name="Freeform 187"/>
              <p:cNvSpPr/>
              <p:nvPr/>
            </p:nvSpPr>
            <p:spPr bwMode="auto">
              <a:xfrm>
                <a:off x="5705475" y="4852988"/>
                <a:ext cx="61913" cy="49213"/>
              </a:xfrm>
              <a:custGeom>
                <a:avLst/>
                <a:gdLst>
                  <a:gd name="T0" fmla="*/ 0 w 39"/>
                  <a:gd name="T1" fmla="*/ 12 h 31"/>
                  <a:gd name="T2" fmla="*/ 31 w 39"/>
                  <a:gd name="T3" fmla="*/ 31 h 31"/>
                  <a:gd name="T4" fmla="*/ 39 w 39"/>
                  <a:gd name="T5" fmla="*/ 19 h 31"/>
                  <a:gd name="T6" fmla="*/ 6 w 39"/>
                  <a:gd name="T7" fmla="*/ 0 h 31"/>
                  <a:gd name="T8" fmla="*/ 0 w 39"/>
                  <a:gd name="T9" fmla="*/ 12 h 31"/>
                </a:gdLst>
                <a:ahLst/>
                <a:cxnLst>
                  <a:cxn ang="0">
                    <a:pos x="T0" y="T1"/>
                  </a:cxn>
                  <a:cxn ang="0">
                    <a:pos x="T2" y="T3"/>
                  </a:cxn>
                  <a:cxn ang="0">
                    <a:pos x="T4" y="T5"/>
                  </a:cxn>
                  <a:cxn ang="0">
                    <a:pos x="T6" y="T7"/>
                  </a:cxn>
                  <a:cxn ang="0">
                    <a:pos x="T8" y="T9"/>
                  </a:cxn>
                </a:cxnLst>
                <a:rect l="0" t="0" r="r" b="b"/>
                <a:pathLst>
                  <a:path w="39" h="31">
                    <a:moveTo>
                      <a:pt x="0" y="12"/>
                    </a:moveTo>
                    <a:lnTo>
                      <a:pt x="31" y="31"/>
                    </a:lnTo>
                    <a:lnTo>
                      <a:pt x="39" y="19"/>
                    </a:lnTo>
                    <a:lnTo>
                      <a:pt x="6" y="0"/>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70" name="Rectangle 188"/>
              <p:cNvSpPr>
                <a:spLocks noChangeArrowheads="1"/>
              </p:cNvSpPr>
              <p:nvPr/>
            </p:nvSpPr>
            <p:spPr bwMode="auto">
              <a:xfrm>
                <a:off x="5738813" y="4740275"/>
                <a:ext cx="60325"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ko-KR" altLang="en-US"/>
              </a:p>
            </p:txBody>
          </p:sp>
          <p:sp>
            <p:nvSpPr>
              <p:cNvPr id="71" name="Freeform 189"/>
              <p:cNvSpPr/>
              <p:nvPr/>
            </p:nvSpPr>
            <p:spPr bwMode="auto">
              <a:xfrm>
                <a:off x="5705475" y="4600575"/>
                <a:ext cx="61913" cy="49213"/>
              </a:xfrm>
              <a:custGeom>
                <a:avLst/>
                <a:gdLst>
                  <a:gd name="T0" fmla="*/ 39 w 39"/>
                  <a:gd name="T1" fmla="*/ 13 h 31"/>
                  <a:gd name="T2" fmla="*/ 31 w 39"/>
                  <a:gd name="T3" fmla="*/ 0 h 31"/>
                  <a:gd name="T4" fmla="*/ 0 w 39"/>
                  <a:gd name="T5" fmla="*/ 19 h 31"/>
                  <a:gd name="T6" fmla="*/ 6 w 39"/>
                  <a:gd name="T7" fmla="*/ 31 h 31"/>
                  <a:gd name="T8" fmla="*/ 39 w 39"/>
                  <a:gd name="T9" fmla="*/ 13 h 31"/>
                </a:gdLst>
                <a:ahLst/>
                <a:cxnLst>
                  <a:cxn ang="0">
                    <a:pos x="T0" y="T1"/>
                  </a:cxn>
                  <a:cxn ang="0">
                    <a:pos x="T2" y="T3"/>
                  </a:cxn>
                  <a:cxn ang="0">
                    <a:pos x="T4" y="T5"/>
                  </a:cxn>
                  <a:cxn ang="0">
                    <a:pos x="T6" y="T7"/>
                  </a:cxn>
                  <a:cxn ang="0">
                    <a:pos x="T8" y="T9"/>
                  </a:cxn>
                </a:cxnLst>
                <a:rect l="0" t="0" r="r" b="b"/>
                <a:pathLst>
                  <a:path w="39" h="31">
                    <a:moveTo>
                      <a:pt x="39" y="13"/>
                    </a:moveTo>
                    <a:lnTo>
                      <a:pt x="31" y="0"/>
                    </a:lnTo>
                    <a:lnTo>
                      <a:pt x="0" y="19"/>
                    </a:lnTo>
                    <a:lnTo>
                      <a:pt x="6" y="31"/>
                    </a:lnTo>
                    <a:lnTo>
                      <a:pt x="39"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72" name="Freeform 190"/>
              <p:cNvSpPr/>
              <p:nvPr/>
            </p:nvSpPr>
            <p:spPr bwMode="auto">
              <a:xfrm>
                <a:off x="5619750" y="4502150"/>
                <a:ext cx="47625" cy="61913"/>
              </a:xfrm>
              <a:custGeom>
                <a:avLst/>
                <a:gdLst>
                  <a:gd name="T0" fmla="*/ 30 w 30"/>
                  <a:gd name="T1" fmla="*/ 7 h 39"/>
                  <a:gd name="T2" fmla="*/ 18 w 30"/>
                  <a:gd name="T3" fmla="*/ 0 h 39"/>
                  <a:gd name="T4" fmla="*/ 0 w 30"/>
                  <a:gd name="T5" fmla="*/ 31 h 39"/>
                  <a:gd name="T6" fmla="*/ 12 w 30"/>
                  <a:gd name="T7" fmla="*/ 39 h 39"/>
                  <a:gd name="T8" fmla="*/ 30 w 30"/>
                  <a:gd name="T9" fmla="*/ 7 h 39"/>
                </a:gdLst>
                <a:ahLst/>
                <a:cxnLst>
                  <a:cxn ang="0">
                    <a:pos x="T0" y="T1"/>
                  </a:cxn>
                  <a:cxn ang="0">
                    <a:pos x="T2" y="T3"/>
                  </a:cxn>
                  <a:cxn ang="0">
                    <a:pos x="T4" y="T5"/>
                  </a:cxn>
                  <a:cxn ang="0">
                    <a:pos x="T6" y="T7"/>
                  </a:cxn>
                  <a:cxn ang="0">
                    <a:pos x="T8" y="T9"/>
                  </a:cxn>
                </a:cxnLst>
                <a:rect l="0" t="0" r="r" b="b"/>
                <a:pathLst>
                  <a:path w="30" h="39">
                    <a:moveTo>
                      <a:pt x="30" y="7"/>
                    </a:moveTo>
                    <a:lnTo>
                      <a:pt x="18" y="0"/>
                    </a:lnTo>
                    <a:lnTo>
                      <a:pt x="0" y="31"/>
                    </a:lnTo>
                    <a:lnTo>
                      <a:pt x="12" y="39"/>
                    </a:lnTo>
                    <a:lnTo>
                      <a:pt x="3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73" name="Freeform 191"/>
              <p:cNvSpPr>
                <a:spLocks noEditPoints="1"/>
              </p:cNvSpPr>
              <p:nvPr/>
            </p:nvSpPr>
            <p:spPr bwMode="auto">
              <a:xfrm>
                <a:off x="5373688" y="4592638"/>
                <a:ext cx="277813" cy="187325"/>
              </a:xfrm>
              <a:custGeom>
                <a:avLst/>
                <a:gdLst>
                  <a:gd name="T0" fmla="*/ 175 w 175"/>
                  <a:gd name="T1" fmla="*/ 33 h 118"/>
                  <a:gd name="T2" fmla="*/ 167 w 175"/>
                  <a:gd name="T3" fmla="*/ 22 h 118"/>
                  <a:gd name="T4" fmla="*/ 98 w 175"/>
                  <a:gd name="T5" fmla="*/ 83 h 118"/>
                  <a:gd name="T6" fmla="*/ 98 w 175"/>
                  <a:gd name="T7" fmla="*/ 83 h 118"/>
                  <a:gd name="T8" fmla="*/ 94 w 175"/>
                  <a:gd name="T9" fmla="*/ 82 h 118"/>
                  <a:gd name="T10" fmla="*/ 90 w 175"/>
                  <a:gd name="T11" fmla="*/ 81 h 118"/>
                  <a:gd name="T12" fmla="*/ 90 w 175"/>
                  <a:gd name="T13" fmla="*/ 81 h 118"/>
                  <a:gd name="T14" fmla="*/ 85 w 175"/>
                  <a:gd name="T15" fmla="*/ 82 h 118"/>
                  <a:gd name="T16" fmla="*/ 11 w 175"/>
                  <a:gd name="T17" fmla="*/ 0 h 118"/>
                  <a:gd name="T18" fmla="*/ 0 w 175"/>
                  <a:gd name="T19" fmla="*/ 10 h 118"/>
                  <a:gd name="T20" fmla="*/ 74 w 175"/>
                  <a:gd name="T21" fmla="*/ 92 h 118"/>
                  <a:gd name="T22" fmla="*/ 74 w 175"/>
                  <a:gd name="T23" fmla="*/ 92 h 118"/>
                  <a:gd name="T24" fmla="*/ 73 w 175"/>
                  <a:gd name="T25" fmla="*/ 95 h 118"/>
                  <a:gd name="T26" fmla="*/ 72 w 175"/>
                  <a:gd name="T27" fmla="*/ 99 h 118"/>
                  <a:gd name="T28" fmla="*/ 72 w 175"/>
                  <a:gd name="T29" fmla="*/ 99 h 118"/>
                  <a:gd name="T30" fmla="*/ 72 w 175"/>
                  <a:gd name="T31" fmla="*/ 103 h 118"/>
                  <a:gd name="T32" fmla="*/ 73 w 175"/>
                  <a:gd name="T33" fmla="*/ 106 h 118"/>
                  <a:gd name="T34" fmla="*/ 75 w 175"/>
                  <a:gd name="T35" fmla="*/ 109 h 118"/>
                  <a:gd name="T36" fmla="*/ 77 w 175"/>
                  <a:gd name="T37" fmla="*/ 113 h 118"/>
                  <a:gd name="T38" fmla="*/ 77 w 175"/>
                  <a:gd name="T39" fmla="*/ 113 h 118"/>
                  <a:gd name="T40" fmla="*/ 79 w 175"/>
                  <a:gd name="T41" fmla="*/ 115 h 118"/>
                  <a:gd name="T42" fmla="*/ 82 w 175"/>
                  <a:gd name="T43" fmla="*/ 117 h 118"/>
                  <a:gd name="T44" fmla="*/ 87 w 175"/>
                  <a:gd name="T45" fmla="*/ 118 h 118"/>
                  <a:gd name="T46" fmla="*/ 90 w 175"/>
                  <a:gd name="T47" fmla="*/ 118 h 118"/>
                  <a:gd name="T48" fmla="*/ 90 w 175"/>
                  <a:gd name="T49" fmla="*/ 118 h 118"/>
                  <a:gd name="T50" fmla="*/ 96 w 175"/>
                  <a:gd name="T51" fmla="*/ 117 h 118"/>
                  <a:gd name="T52" fmla="*/ 102 w 175"/>
                  <a:gd name="T53" fmla="*/ 114 h 118"/>
                  <a:gd name="T54" fmla="*/ 102 w 175"/>
                  <a:gd name="T55" fmla="*/ 114 h 118"/>
                  <a:gd name="T56" fmla="*/ 106 w 175"/>
                  <a:gd name="T57" fmla="*/ 109 h 118"/>
                  <a:gd name="T58" fmla="*/ 107 w 175"/>
                  <a:gd name="T59" fmla="*/ 104 h 118"/>
                  <a:gd name="T60" fmla="*/ 108 w 175"/>
                  <a:gd name="T61" fmla="*/ 100 h 118"/>
                  <a:gd name="T62" fmla="*/ 107 w 175"/>
                  <a:gd name="T63" fmla="*/ 94 h 118"/>
                  <a:gd name="T64" fmla="*/ 175 w 175"/>
                  <a:gd name="T65" fmla="*/ 33 h 118"/>
                  <a:gd name="T66" fmla="*/ 93 w 175"/>
                  <a:gd name="T67" fmla="*/ 103 h 118"/>
                  <a:gd name="T68" fmla="*/ 93 w 175"/>
                  <a:gd name="T69" fmla="*/ 103 h 118"/>
                  <a:gd name="T70" fmla="*/ 91 w 175"/>
                  <a:gd name="T71" fmla="*/ 104 h 118"/>
                  <a:gd name="T72" fmla="*/ 90 w 175"/>
                  <a:gd name="T73" fmla="*/ 104 h 118"/>
                  <a:gd name="T74" fmla="*/ 90 w 175"/>
                  <a:gd name="T75" fmla="*/ 104 h 118"/>
                  <a:gd name="T76" fmla="*/ 89 w 175"/>
                  <a:gd name="T77" fmla="*/ 104 h 118"/>
                  <a:gd name="T78" fmla="*/ 87 w 175"/>
                  <a:gd name="T79" fmla="*/ 103 h 118"/>
                  <a:gd name="T80" fmla="*/ 87 w 175"/>
                  <a:gd name="T81" fmla="*/ 103 h 118"/>
                  <a:gd name="T82" fmla="*/ 86 w 175"/>
                  <a:gd name="T83" fmla="*/ 100 h 118"/>
                  <a:gd name="T84" fmla="*/ 86 w 175"/>
                  <a:gd name="T85" fmla="*/ 100 h 118"/>
                  <a:gd name="T86" fmla="*/ 88 w 175"/>
                  <a:gd name="T87" fmla="*/ 98 h 118"/>
                  <a:gd name="T88" fmla="*/ 88 w 175"/>
                  <a:gd name="T89" fmla="*/ 98 h 118"/>
                  <a:gd name="T90" fmla="*/ 89 w 175"/>
                  <a:gd name="T91" fmla="*/ 96 h 118"/>
                  <a:gd name="T92" fmla="*/ 90 w 175"/>
                  <a:gd name="T93" fmla="*/ 96 h 118"/>
                  <a:gd name="T94" fmla="*/ 90 w 175"/>
                  <a:gd name="T95" fmla="*/ 96 h 118"/>
                  <a:gd name="T96" fmla="*/ 91 w 175"/>
                  <a:gd name="T97" fmla="*/ 96 h 118"/>
                  <a:gd name="T98" fmla="*/ 93 w 175"/>
                  <a:gd name="T99" fmla="*/ 98 h 118"/>
                  <a:gd name="T100" fmla="*/ 93 w 175"/>
                  <a:gd name="T101" fmla="*/ 98 h 118"/>
                  <a:gd name="T102" fmla="*/ 94 w 175"/>
                  <a:gd name="T103" fmla="*/ 101 h 118"/>
                  <a:gd name="T104" fmla="*/ 93 w 175"/>
                  <a:gd name="T105" fmla="*/ 103 h 118"/>
                  <a:gd name="T106" fmla="*/ 93 w 175"/>
                  <a:gd name="T107" fmla="*/ 10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5" h="118">
                    <a:moveTo>
                      <a:pt x="175" y="33"/>
                    </a:moveTo>
                    <a:lnTo>
                      <a:pt x="167" y="22"/>
                    </a:lnTo>
                    <a:lnTo>
                      <a:pt x="98" y="83"/>
                    </a:lnTo>
                    <a:lnTo>
                      <a:pt x="98" y="83"/>
                    </a:lnTo>
                    <a:lnTo>
                      <a:pt x="94" y="82"/>
                    </a:lnTo>
                    <a:lnTo>
                      <a:pt x="90" y="81"/>
                    </a:lnTo>
                    <a:lnTo>
                      <a:pt x="90" y="81"/>
                    </a:lnTo>
                    <a:lnTo>
                      <a:pt x="85" y="82"/>
                    </a:lnTo>
                    <a:lnTo>
                      <a:pt x="11" y="0"/>
                    </a:lnTo>
                    <a:lnTo>
                      <a:pt x="0" y="10"/>
                    </a:lnTo>
                    <a:lnTo>
                      <a:pt x="74" y="92"/>
                    </a:lnTo>
                    <a:lnTo>
                      <a:pt x="74" y="92"/>
                    </a:lnTo>
                    <a:lnTo>
                      <a:pt x="73" y="95"/>
                    </a:lnTo>
                    <a:lnTo>
                      <a:pt x="72" y="99"/>
                    </a:lnTo>
                    <a:lnTo>
                      <a:pt x="72" y="99"/>
                    </a:lnTo>
                    <a:lnTo>
                      <a:pt x="72" y="103"/>
                    </a:lnTo>
                    <a:lnTo>
                      <a:pt x="73" y="106"/>
                    </a:lnTo>
                    <a:lnTo>
                      <a:pt x="75" y="109"/>
                    </a:lnTo>
                    <a:lnTo>
                      <a:pt x="77" y="113"/>
                    </a:lnTo>
                    <a:lnTo>
                      <a:pt x="77" y="113"/>
                    </a:lnTo>
                    <a:lnTo>
                      <a:pt x="79" y="115"/>
                    </a:lnTo>
                    <a:lnTo>
                      <a:pt x="82" y="117"/>
                    </a:lnTo>
                    <a:lnTo>
                      <a:pt x="87" y="118"/>
                    </a:lnTo>
                    <a:lnTo>
                      <a:pt x="90" y="118"/>
                    </a:lnTo>
                    <a:lnTo>
                      <a:pt x="90" y="118"/>
                    </a:lnTo>
                    <a:lnTo>
                      <a:pt x="96" y="117"/>
                    </a:lnTo>
                    <a:lnTo>
                      <a:pt x="102" y="114"/>
                    </a:lnTo>
                    <a:lnTo>
                      <a:pt x="102" y="114"/>
                    </a:lnTo>
                    <a:lnTo>
                      <a:pt x="106" y="109"/>
                    </a:lnTo>
                    <a:lnTo>
                      <a:pt x="107" y="104"/>
                    </a:lnTo>
                    <a:lnTo>
                      <a:pt x="108" y="100"/>
                    </a:lnTo>
                    <a:lnTo>
                      <a:pt x="107" y="94"/>
                    </a:lnTo>
                    <a:lnTo>
                      <a:pt x="175" y="33"/>
                    </a:lnTo>
                    <a:close/>
                    <a:moveTo>
                      <a:pt x="93" y="103"/>
                    </a:moveTo>
                    <a:lnTo>
                      <a:pt x="93" y="103"/>
                    </a:lnTo>
                    <a:lnTo>
                      <a:pt x="91" y="104"/>
                    </a:lnTo>
                    <a:lnTo>
                      <a:pt x="90" y="104"/>
                    </a:lnTo>
                    <a:lnTo>
                      <a:pt x="90" y="104"/>
                    </a:lnTo>
                    <a:lnTo>
                      <a:pt x="89" y="104"/>
                    </a:lnTo>
                    <a:lnTo>
                      <a:pt x="87" y="103"/>
                    </a:lnTo>
                    <a:lnTo>
                      <a:pt x="87" y="103"/>
                    </a:lnTo>
                    <a:lnTo>
                      <a:pt x="86" y="100"/>
                    </a:lnTo>
                    <a:lnTo>
                      <a:pt x="86" y="100"/>
                    </a:lnTo>
                    <a:lnTo>
                      <a:pt x="88" y="98"/>
                    </a:lnTo>
                    <a:lnTo>
                      <a:pt x="88" y="98"/>
                    </a:lnTo>
                    <a:lnTo>
                      <a:pt x="89" y="96"/>
                    </a:lnTo>
                    <a:lnTo>
                      <a:pt x="90" y="96"/>
                    </a:lnTo>
                    <a:lnTo>
                      <a:pt x="90" y="96"/>
                    </a:lnTo>
                    <a:lnTo>
                      <a:pt x="91" y="96"/>
                    </a:lnTo>
                    <a:lnTo>
                      <a:pt x="93" y="98"/>
                    </a:lnTo>
                    <a:lnTo>
                      <a:pt x="93" y="98"/>
                    </a:lnTo>
                    <a:lnTo>
                      <a:pt x="94" y="101"/>
                    </a:lnTo>
                    <a:lnTo>
                      <a:pt x="93" y="103"/>
                    </a:lnTo>
                    <a:lnTo>
                      <a:pt x="93"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grpSp>
      </p:grpSp>
      <p:sp>
        <p:nvSpPr>
          <p:cNvPr id="76" name="TextBox 192"/>
          <p:cNvSpPr txBox="1"/>
          <p:nvPr/>
        </p:nvSpPr>
        <p:spPr>
          <a:xfrm>
            <a:off x="1231546" y="2901153"/>
            <a:ext cx="2147935" cy="338554"/>
          </a:xfrm>
          <a:prstGeom prst="rect">
            <a:avLst/>
          </a:prstGeom>
        </p:spPr>
        <p:txBody>
          <a:bodyPr wrap="square" rtlCol="0">
            <a:spAutoFit/>
          </a:bodyPr>
          <a:lstStyle/>
          <a:p>
            <a:pPr algn="r">
              <a:buClr>
                <a:schemeClr val="tx1">
                  <a:lumMod val="85000"/>
                  <a:lumOff val="15000"/>
                </a:schemeClr>
              </a:buClr>
              <a:buSzPct val="105000"/>
            </a:pPr>
            <a:r>
              <a:rPr lang="zh-CN" altLang="en-US" sz="1600" b="1" dirty="0">
                <a:solidFill>
                  <a:srgbClr val="54D0CA"/>
                </a:solidFill>
                <a:latin typeface="Calibri" panose="020F0502020204030204" pitchFamily="34" charset="0"/>
              </a:rPr>
              <a:t>单个成核点不断生长</a:t>
            </a:r>
          </a:p>
        </p:txBody>
      </p:sp>
      <p:grpSp>
        <p:nvGrpSpPr>
          <p:cNvPr id="80" name="组合 79"/>
          <p:cNvGrpSpPr/>
          <p:nvPr/>
        </p:nvGrpSpPr>
        <p:grpSpPr>
          <a:xfrm>
            <a:off x="966229" y="4075903"/>
            <a:ext cx="2413252" cy="625118"/>
            <a:chOff x="966229" y="4075903"/>
            <a:chExt cx="2413252" cy="625118"/>
          </a:xfrm>
        </p:grpSpPr>
        <p:sp>
          <p:nvSpPr>
            <p:cNvPr id="78" name="Rectangle 3"/>
            <p:cNvSpPr txBox="1">
              <a:spLocks noChangeArrowheads="1"/>
            </p:cNvSpPr>
            <p:nvPr/>
          </p:nvSpPr>
          <p:spPr bwMode="auto">
            <a:xfrm flipH="1">
              <a:off x="966229" y="4377856"/>
              <a:ext cx="2413252" cy="323165"/>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pPr algn="r"/>
              <a:r>
                <a:rPr lang="zh-CN" altLang="en-US" sz="1800" dirty="0"/>
                <a:t>无法实现</a:t>
              </a:r>
              <a:r>
                <a:rPr lang="zh-CN" altLang="en-US" sz="1800" dirty="0" smtClean="0"/>
                <a:t>快速生长</a:t>
              </a:r>
              <a:endParaRPr lang="zh-CN" altLang="en-US" sz="1800" dirty="0"/>
            </a:p>
          </p:txBody>
        </p:sp>
        <p:sp>
          <p:nvSpPr>
            <p:cNvPr id="79" name="TextBox 195"/>
            <p:cNvSpPr txBox="1"/>
            <p:nvPr/>
          </p:nvSpPr>
          <p:spPr>
            <a:xfrm>
              <a:off x="1231546" y="4075903"/>
              <a:ext cx="2147935" cy="338554"/>
            </a:xfrm>
            <a:prstGeom prst="rect">
              <a:avLst/>
            </a:prstGeom>
          </p:spPr>
          <p:txBody>
            <a:bodyPr wrap="square" rtlCol="0">
              <a:spAutoFit/>
            </a:bodyPr>
            <a:lstStyle/>
            <a:p>
              <a:pPr algn="r">
                <a:buClr>
                  <a:schemeClr val="tx1">
                    <a:lumMod val="85000"/>
                    <a:lumOff val="15000"/>
                  </a:schemeClr>
                </a:buClr>
                <a:buSzPct val="105000"/>
              </a:pPr>
              <a:r>
                <a:rPr lang="zh-CN" altLang="en-US" sz="1600" b="1" dirty="0" smtClean="0">
                  <a:solidFill>
                    <a:srgbClr val="54D0CA"/>
                  </a:solidFill>
                  <a:latin typeface="Calibri" panose="020F0502020204030204" pitchFamily="34" charset="0"/>
                </a:rPr>
                <a:t>缺点</a:t>
              </a:r>
            </a:p>
          </p:txBody>
        </p:sp>
      </p:grpSp>
      <p:sp>
        <p:nvSpPr>
          <p:cNvPr id="82" name="TextBox 198"/>
          <p:cNvSpPr txBox="1"/>
          <p:nvPr/>
        </p:nvSpPr>
        <p:spPr>
          <a:xfrm>
            <a:off x="8837919" y="2758746"/>
            <a:ext cx="2147935" cy="584775"/>
          </a:xfrm>
          <a:prstGeom prst="rect">
            <a:avLst/>
          </a:prstGeom>
        </p:spPr>
        <p:txBody>
          <a:bodyPr wrap="square" rtlCol="0">
            <a:spAutoFit/>
          </a:bodyPr>
          <a:lstStyle/>
          <a:p>
            <a:pPr>
              <a:buClr>
                <a:schemeClr val="tx1">
                  <a:lumMod val="85000"/>
                  <a:lumOff val="15000"/>
                </a:schemeClr>
              </a:buClr>
              <a:buSzPct val="105000"/>
            </a:pPr>
            <a:r>
              <a:rPr lang="zh-CN" altLang="en-US" sz="1600" b="1" dirty="0">
                <a:solidFill>
                  <a:srgbClr val="54D0CA"/>
                </a:solidFill>
                <a:latin typeface="Calibri" panose="020F0502020204030204" pitchFamily="34" charset="0"/>
              </a:rPr>
              <a:t>多个成核点同时生长，无缝拼接</a:t>
            </a:r>
          </a:p>
        </p:txBody>
      </p:sp>
      <p:grpSp>
        <p:nvGrpSpPr>
          <p:cNvPr id="91" name="组合 90"/>
          <p:cNvGrpSpPr/>
          <p:nvPr/>
        </p:nvGrpSpPr>
        <p:grpSpPr>
          <a:xfrm>
            <a:off x="8809745" y="3911825"/>
            <a:ext cx="2845635" cy="1723881"/>
            <a:chOff x="8837919" y="4075903"/>
            <a:chExt cx="2413252" cy="1723881"/>
          </a:xfrm>
        </p:grpSpPr>
        <p:sp>
          <p:nvSpPr>
            <p:cNvPr id="84" name="Rectangle 3"/>
            <p:cNvSpPr txBox="1">
              <a:spLocks noChangeArrowheads="1"/>
            </p:cNvSpPr>
            <p:nvPr/>
          </p:nvSpPr>
          <p:spPr bwMode="auto">
            <a:xfrm flipH="1">
              <a:off x="8837919" y="4377856"/>
              <a:ext cx="2413252" cy="142192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pPr algn="l">
                <a:lnSpc>
                  <a:spcPct val="120000"/>
                </a:lnSpc>
              </a:pPr>
              <a:r>
                <a:rPr lang="en-US" altLang="zh-CN" sz="1800" dirty="0" smtClean="0"/>
                <a:t>1</a:t>
              </a:r>
              <a:r>
                <a:rPr lang="en-US" altLang="zh-CN" sz="1800" dirty="0"/>
                <a:t>.</a:t>
              </a:r>
              <a:r>
                <a:rPr lang="zh-CN" altLang="en-US" sz="1800" dirty="0" smtClean="0"/>
                <a:t>大</a:t>
              </a:r>
              <a:r>
                <a:rPr lang="zh-CN" altLang="en-US" sz="1800" dirty="0"/>
                <a:t>尺寸单晶衬底的生长</a:t>
              </a:r>
            </a:p>
            <a:p>
              <a:pPr algn="l">
                <a:lnSpc>
                  <a:spcPct val="120000"/>
                </a:lnSpc>
              </a:pPr>
              <a:r>
                <a:rPr lang="en-US" altLang="zh-CN" sz="1800" dirty="0" smtClean="0"/>
                <a:t>2</a:t>
              </a:r>
              <a:r>
                <a:rPr lang="en-US" altLang="zh-CN" sz="1800" dirty="0"/>
                <a:t>.</a:t>
              </a:r>
              <a:r>
                <a:rPr lang="zh-CN" altLang="en-US" sz="1800" dirty="0" smtClean="0"/>
                <a:t>取向一 致</a:t>
              </a:r>
              <a:r>
                <a:rPr lang="zh-CN" altLang="en-US" sz="1800" dirty="0"/>
                <a:t>的石墨烯</a:t>
              </a:r>
            </a:p>
            <a:p>
              <a:pPr algn="l">
                <a:lnSpc>
                  <a:spcPct val="120000"/>
                </a:lnSpc>
              </a:pPr>
              <a:r>
                <a:rPr lang="en-US" altLang="zh-CN" sz="1800" dirty="0" smtClean="0"/>
                <a:t>3</a:t>
              </a:r>
              <a:r>
                <a:rPr lang="en-US" altLang="zh-CN" sz="1800" dirty="0"/>
                <a:t>.</a:t>
              </a:r>
              <a:r>
                <a:rPr lang="zh-CN" altLang="en-US" sz="1800" dirty="0" smtClean="0"/>
                <a:t>石墨烯</a:t>
              </a:r>
              <a:r>
                <a:rPr lang="zh-CN" altLang="en-US" sz="1800" dirty="0"/>
                <a:t>的无缝拼接</a:t>
              </a:r>
            </a:p>
            <a:p>
              <a:pPr algn="l">
                <a:lnSpc>
                  <a:spcPct val="120000"/>
                </a:lnSpc>
              </a:pPr>
              <a:r>
                <a:rPr lang="en-US" altLang="zh-CN" sz="1800" dirty="0" smtClean="0"/>
                <a:t>4</a:t>
              </a:r>
              <a:r>
                <a:rPr lang="en-US" altLang="zh-CN" sz="1800" dirty="0"/>
                <a:t>.</a:t>
              </a:r>
              <a:r>
                <a:rPr lang="zh-CN" altLang="en-US" sz="1800" dirty="0" smtClean="0"/>
                <a:t>每个</a:t>
              </a:r>
              <a:r>
                <a:rPr lang="zh-CN" altLang="en-US" sz="1800" dirty="0"/>
                <a:t>核的快速生长</a:t>
              </a:r>
            </a:p>
          </p:txBody>
        </p:sp>
        <p:sp>
          <p:nvSpPr>
            <p:cNvPr id="85" name="TextBox 201"/>
            <p:cNvSpPr txBox="1"/>
            <p:nvPr/>
          </p:nvSpPr>
          <p:spPr>
            <a:xfrm>
              <a:off x="8837919" y="4075903"/>
              <a:ext cx="2147935" cy="338554"/>
            </a:xfrm>
            <a:prstGeom prst="rect">
              <a:avLst/>
            </a:prstGeom>
          </p:spPr>
          <p:txBody>
            <a:bodyPr wrap="square" rtlCol="0">
              <a:spAutoFit/>
            </a:bodyPr>
            <a:lstStyle/>
            <a:p>
              <a:pPr>
                <a:buClr>
                  <a:schemeClr val="tx1">
                    <a:lumMod val="85000"/>
                    <a:lumOff val="15000"/>
                  </a:schemeClr>
                </a:buClr>
                <a:buSzPct val="105000"/>
              </a:pPr>
              <a:r>
                <a:rPr lang="zh-CN" altLang="en-US" sz="1600" b="1" dirty="0">
                  <a:solidFill>
                    <a:srgbClr val="54D0CA"/>
                  </a:solidFill>
                  <a:latin typeface="Calibri" panose="020F0502020204030204" pitchFamily="34" charset="0"/>
                </a:rPr>
                <a:t>四个挑战</a:t>
              </a:r>
              <a:endParaRPr lang="zh-CN" altLang="en-US" sz="1600" b="1" dirty="0" smtClean="0">
                <a:solidFill>
                  <a:srgbClr val="54D0CA"/>
                </a:solidFill>
                <a:latin typeface="Calibri" panose="020F0502020204030204" pitchFamily="34" charset="0"/>
              </a:endParaRPr>
            </a:p>
          </p:txBody>
        </p:sp>
      </p:grpSp>
      <p:grpSp>
        <p:nvGrpSpPr>
          <p:cNvPr id="92" name="组合 29"/>
          <p:cNvGrpSpPr/>
          <p:nvPr/>
        </p:nvGrpSpPr>
        <p:grpSpPr>
          <a:xfrm>
            <a:off x="447675" y="367239"/>
            <a:ext cx="513548" cy="575736"/>
            <a:chOff x="447675" y="367239"/>
            <a:chExt cx="513548" cy="575736"/>
          </a:xfrm>
        </p:grpSpPr>
        <p:sp>
          <p:nvSpPr>
            <p:cNvPr id="93"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5" name="矩形 94"/>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96" name="矩形 95"/>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5168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strVal val="(6*min(max(#ppt_w*#ppt_h,.3),1)-7.4)/-.7*#ppt_w"/>
                                              </p:val>
                                            </p:tav>
                                            <p:tav tm="100000">
                                              <p:val>
                                                <p:strVal val="#ppt_w"/>
                                              </p:val>
                                            </p:tav>
                                          </p:tavLst>
                                        </p:anim>
                                        <p:anim calcmode="lin" valueType="num">
                                          <p:cBhvr>
                                            <p:cTn id="8" dur="500" fill="hold"/>
                                            <p:tgtEl>
                                              <p:spTgt spid="39"/>
                                            </p:tgtEl>
                                            <p:attrNameLst>
                                              <p:attrName>ppt_h</p:attrName>
                                            </p:attrNameLst>
                                          </p:cBhvr>
                                          <p:tavLst>
                                            <p:tav tm="0">
                                              <p:val>
                                                <p:strVal val="(6*min(max(#ppt_w*#ppt_h,.3),1)-7.4)/-.7*#ppt_h"/>
                                              </p:val>
                                            </p:tav>
                                            <p:tav tm="100000">
                                              <p:val>
                                                <p:strVal val="#ppt_h"/>
                                              </p:val>
                                            </p:tav>
                                          </p:tavLst>
                                        </p:anim>
                                        <p:anim calcmode="lin" valueType="num">
                                          <p:cBhvr>
                                            <p:cTn id="9" dur="500" fill="hold"/>
                                            <p:tgtEl>
                                              <p:spTgt spid="39"/>
                                            </p:tgtEl>
                                            <p:attrNameLst>
                                              <p:attrName>ppt_x</p:attrName>
                                            </p:attrNameLst>
                                          </p:cBhvr>
                                          <p:tavLst>
                                            <p:tav tm="0">
                                              <p:val>
                                                <p:fltVal val="0.5"/>
                                              </p:val>
                                            </p:tav>
                                            <p:tav tm="100000">
                                              <p:val>
                                                <p:strVal val="#ppt_x"/>
                                              </p:val>
                                            </p:tav>
                                          </p:tavLst>
                                        </p:anim>
                                        <p:anim calcmode="lin" valueType="num">
                                          <p:cBhvr>
                                            <p:cTn id="10" dur="500" fill="hold"/>
                                            <p:tgtEl>
                                              <p:spTgt spid="3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p:cTn id="14" dur="500" fill="hold"/>
                                            <p:tgtEl>
                                              <p:spTgt spid="44"/>
                                            </p:tgtEl>
                                            <p:attrNameLst>
                                              <p:attrName>ppt_w</p:attrName>
                                            </p:attrNameLst>
                                          </p:cBhvr>
                                          <p:tavLst>
                                            <p:tav tm="0">
                                              <p:val>
                                                <p:fltVal val="0"/>
                                              </p:val>
                                            </p:tav>
                                            <p:tav tm="100000">
                                              <p:val>
                                                <p:strVal val="#ppt_w"/>
                                              </p:val>
                                            </p:tav>
                                          </p:tavLst>
                                        </p:anim>
                                        <p:anim calcmode="lin" valueType="num">
                                          <p:cBhvr>
                                            <p:cTn id="15" dur="500" fill="hold"/>
                                            <p:tgtEl>
                                              <p:spTgt spid="44"/>
                                            </p:tgtEl>
                                            <p:attrNameLst>
                                              <p:attrName>ppt_h</p:attrName>
                                            </p:attrNameLst>
                                          </p:cBhvr>
                                          <p:tavLst>
                                            <p:tav tm="0">
                                              <p:val>
                                                <p:fltVal val="0"/>
                                              </p:val>
                                            </p:tav>
                                            <p:tav tm="100000">
                                              <p:val>
                                                <p:strVal val="#ppt_h"/>
                                              </p:val>
                                            </p:tav>
                                          </p:tavLst>
                                        </p:anim>
                                        <p:animEffect transition="in" filter="fade">
                                          <p:cBhvr>
                                            <p:cTn id="16" dur="500"/>
                                            <p:tgtEl>
                                              <p:spTgt spid="44"/>
                                            </p:tgtEl>
                                          </p:cBhvr>
                                        </p:animEffect>
                                      </p:childTnLst>
                                    </p:cTn>
                                  </p:par>
                                  <p:par>
                                    <p:cTn id="17" presetID="53" presetClass="entr" presetSubtype="16"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500" fill="hold"/>
                                            <p:tgtEl>
                                              <p:spTgt spid="56"/>
                                            </p:tgtEl>
                                            <p:attrNameLst>
                                              <p:attrName>ppt_w</p:attrName>
                                            </p:attrNameLst>
                                          </p:cBhvr>
                                          <p:tavLst>
                                            <p:tav tm="0">
                                              <p:val>
                                                <p:fltVal val="0"/>
                                              </p:val>
                                            </p:tav>
                                            <p:tav tm="100000">
                                              <p:val>
                                                <p:strVal val="#ppt_w"/>
                                              </p:val>
                                            </p:tav>
                                          </p:tavLst>
                                        </p:anim>
                                        <p:anim calcmode="lin" valueType="num">
                                          <p:cBhvr>
                                            <p:cTn id="20" dur="500" fill="hold"/>
                                            <p:tgtEl>
                                              <p:spTgt spid="56"/>
                                            </p:tgtEl>
                                            <p:attrNameLst>
                                              <p:attrName>ppt_h</p:attrName>
                                            </p:attrNameLst>
                                          </p:cBhvr>
                                          <p:tavLst>
                                            <p:tav tm="0">
                                              <p:val>
                                                <p:fltVal val="0"/>
                                              </p:val>
                                            </p:tav>
                                            <p:tav tm="100000">
                                              <p:val>
                                                <p:strVal val="#ppt_h"/>
                                              </p:val>
                                            </p:tav>
                                          </p:tavLst>
                                        </p:anim>
                                        <p:animEffect transition="in" filter="fade">
                                          <p:cBhvr>
                                            <p:cTn id="21" dur="500"/>
                                            <p:tgtEl>
                                              <p:spTgt spid="56"/>
                                            </p:tgtEl>
                                          </p:cBhvr>
                                        </p:animEffect>
                                      </p:childTnLst>
                                    </p:cTn>
                                  </p:par>
                                  <p:par>
                                    <p:cTn id="22" presetID="53" presetClass="entr" presetSubtype="16" fill="hold" nodeType="withEffect">
                                      <p:stCondLst>
                                        <p:cond delay="0"/>
                                      </p:stCondLst>
                                      <p:childTnLst>
                                        <p:set>
                                          <p:cBhvr>
                                            <p:cTn id="23" dur="1" fill="hold">
                                              <p:stCondLst>
                                                <p:cond delay="0"/>
                                              </p:stCondLst>
                                            </p:cTn>
                                            <p:tgtEl>
                                              <p:spTgt spid="74"/>
                                            </p:tgtEl>
                                            <p:attrNameLst>
                                              <p:attrName>style.visibility</p:attrName>
                                            </p:attrNameLst>
                                          </p:cBhvr>
                                          <p:to>
                                            <p:strVal val="visible"/>
                                          </p:to>
                                        </p:set>
                                        <p:anim calcmode="lin" valueType="num">
                                          <p:cBhvr>
                                            <p:cTn id="24" dur="500" fill="hold"/>
                                            <p:tgtEl>
                                              <p:spTgt spid="74"/>
                                            </p:tgtEl>
                                            <p:attrNameLst>
                                              <p:attrName>ppt_w</p:attrName>
                                            </p:attrNameLst>
                                          </p:cBhvr>
                                          <p:tavLst>
                                            <p:tav tm="0">
                                              <p:val>
                                                <p:fltVal val="0"/>
                                              </p:val>
                                            </p:tav>
                                            <p:tav tm="100000">
                                              <p:val>
                                                <p:strVal val="#ppt_w"/>
                                              </p:val>
                                            </p:tav>
                                          </p:tavLst>
                                        </p:anim>
                                        <p:anim calcmode="lin" valueType="num">
                                          <p:cBhvr>
                                            <p:cTn id="25" dur="500" fill="hold"/>
                                            <p:tgtEl>
                                              <p:spTgt spid="74"/>
                                            </p:tgtEl>
                                            <p:attrNameLst>
                                              <p:attrName>ppt_h</p:attrName>
                                            </p:attrNameLst>
                                          </p:cBhvr>
                                          <p:tavLst>
                                            <p:tav tm="0">
                                              <p:val>
                                                <p:fltVal val="0"/>
                                              </p:val>
                                            </p:tav>
                                            <p:tav tm="100000">
                                              <p:val>
                                                <p:strVal val="#ppt_h"/>
                                              </p:val>
                                            </p:tav>
                                          </p:tavLst>
                                        </p:anim>
                                        <p:animEffect transition="in" filter="fade">
                                          <p:cBhvr>
                                            <p:cTn id="26" dur="500"/>
                                            <p:tgtEl>
                                              <p:spTgt spid="74"/>
                                            </p:tgtEl>
                                          </p:cBhvr>
                                        </p:animEffect>
                                      </p:childTnLst>
                                    </p:cTn>
                                  </p:par>
                                  <p:par>
                                    <p:cTn id="27" presetID="53" presetClass="entr" presetSubtype="16"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par>
                                    <p:cTn id="32" presetID="2" presetClass="entr" presetSubtype="2" fill="hold" nodeType="withEffect" p14:presetBounceEnd="54000">
                                      <p:stCondLst>
                                        <p:cond delay="0"/>
                                      </p:stCondLst>
                                      <p:childTnLst>
                                        <p:set>
                                          <p:cBhvr>
                                            <p:cTn id="33" dur="1" fill="hold">
                                              <p:stCondLst>
                                                <p:cond delay="0"/>
                                              </p:stCondLst>
                                            </p:cTn>
                                            <p:tgtEl>
                                              <p:spTgt spid="91"/>
                                            </p:tgtEl>
                                            <p:attrNameLst>
                                              <p:attrName>style.visibility</p:attrName>
                                            </p:attrNameLst>
                                          </p:cBhvr>
                                          <p:to>
                                            <p:strVal val="visible"/>
                                          </p:to>
                                        </p:set>
                                        <p:anim calcmode="lin" valueType="num" p14:bounceEnd="54000">
                                          <p:cBhvr additive="base">
                                            <p:cTn id="34" dur="1000" fill="hold"/>
                                            <p:tgtEl>
                                              <p:spTgt spid="91"/>
                                            </p:tgtEl>
                                            <p:attrNameLst>
                                              <p:attrName>ppt_x</p:attrName>
                                            </p:attrNameLst>
                                          </p:cBhvr>
                                          <p:tavLst>
                                            <p:tav tm="0">
                                              <p:val>
                                                <p:strVal val="1+#ppt_w/2"/>
                                              </p:val>
                                            </p:tav>
                                            <p:tav tm="100000">
                                              <p:val>
                                                <p:strVal val="#ppt_x"/>
                                              </p:val>
                                            </p:tav>
                                          </p:tavLst>
                                        </p:anim>
                                        <p:anim calcmode="lin" valueType="num" p14:bounceEnd="54000">
                                          <p:cBhvr additive="base">
                                            <p:cTn id="35" dur="1000" fill="hold"/>
                                            <p:tgtEl>
                                              <p:spTgt spid="91"/>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14:presetBounceEnd="54000">
                                      <p:stCondLst>
                                        <p:cond delay="0"/>
                                      </p:stCondLst>
                                      <p:childTnLst>
                                        <p:set>
                                          <p:cBhvr>
                                            <p:cTn id="37" dur="1" fill="hold">
                                              <p:stCondLst>
                                                <p:cond delay="0"/>
                                              </p:stCondLst>
                                            </p:cTn>
                                            <p:tgtEl>
                                              <p:spTgt spid="80"/>
                                            </p:tgtEl>
                                            <p:attrNameLst>
                                              <p:attrName>style.visibility</p:attrName>
                                            </p:attrNameLst>
                                          </p:cBhvr>
                                          <p:to>
                                            <p:strVal val="visible"/>
                                          </p:to>
                                        </p:set>
                                        <p:anim calcmode="lin" valueType="num" p14:bounceEnd="54000">
                                          <p:cBhvr additive="base">
                                            <p:cTn id="38" dur="1000" fill="hold"/>
                                            <p:tgtEl>
                                              <p:spTgt spid="80"/>
                                            </p:tgtEl>
                                            <p:attrNameLst>
                                              <p:attrName>ppt_x</p:attrName>
                                            </p:attrNameLst>
                                          </p:cBhvr>
                                          <p:tavLst>
                                            <p:tav tm="0">
                                              <p:val>
                                                <p:strVal val="0-#ppt_w/2"/>
                                              </p:val>
                                            </p:tav>
                                            <p:tav tm="100000">
                                              <p:val>
                                                <p:strVal val="#ppt_x"/>
                                              </p:val>
                                            </p:tav>
                                          </p:tavLst>
                                        </p:anim>
                                        <p:anim calcmode="lin" valueType="num" p14:bounceEnd="54000">
                                          <p:cBhvr additive="base">
                                            <p:cTn id="39" dur="10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strVal val="(6*min(max(#ppt_w*#ppt_h,.3),1)-7.4)/-.7*#ppt_w"/>
                                              </p:val>
                                            </p:tav>
                                            <p:tav tm="100000">
                                              <p:val>
                                                <p:strVal val="#ppt_w"/>
                                              </p:val>
                                            </p:tav>
                                          </p:tavLst>
                                        </p:anim>
                                        <p:anim calcmode="lin" valueType="num">
                                          <p:cBhvr>
                                            <p:cTn id="8" dur="500" fill="hold"/>
                                            <p:tgtEl>
                                              <p:spTgt spid="39"/>
                                            </p:tgtEl>
                                            <p:attrNameLst>
                                              <p:attrName>ppt_h</p:attrName>
                                            </p:attrNameLst>
                                          </p:cBhvr>
                                          <p:tavLst>
                                            <p:tav tm="0">
                                              <p:val>
                                                <p:strVal val="(6*min(max(#ppt_w*#ppt_h,.3),1)-7.4)/-.7*#ppt_h"/>
                                              </p:val>
                                            </p:tav>
                                            <p:tav tm="100000">
                                              <p:val>
                                                <p:strVal val="#ppt_h"/>
                                              </p:val>
                                            </p:tav>
                                          </p:tavLst>
                                        </p:anim>
                                        <p:anim calcmode="lin" valueType="num">
                                          <p:cBhvr>
                                            <p:cTn id="9" dur="500" fill="hold"/>
                                            <p:tgtEl>
                                              <p:spTgt spid="39"/>
                                            </p:tgtEl>
                                            <p:attrNameLst>
                                              <p:attrName>ppt_x</p:attrName>
                                            </p:attrNameLst>
                                          </p:cBhvr>
                                          <p:tavLst>
                                            <p:tav tm="0">
                                              <p:val>
                                                <p:fltVal val="0.5"/>
                                              </p:val>
                                            </p:tav>
                                            <p:tav tm="100000">
                                              <p:val>
                                                <p:strVal val="#ppt_x"/>
                                              </p:val>
                                            </p:tav>
                                          </p:tavLst>
                                        </p:anim>
                                        <p:anim calcmode="lin" valueType="num">
                                          <p:cBhvr>
                                            <p:cTn id="10" dur="500" fill="hold"/>
                                            <p:tgtEl>
                                              <p:spTgt spid="3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p:cTn id="14" dur="500" fill="hold"/>
                                            <p:tgtEl>
                                              <p:spTgt spid="44"/>
                                            </p:tgtEl>
                                            <p:attrNameLst>
                                              <p:attrName>ppt_w</p:attrName>
                                            </p:attrNameLst>
                                          </p:cBhvr>
                                          <p:tavLst>
                                            <p:tav tm="0">
                                              <p:val>
                                                <p:fltVal val="0"/>
                                              </p:val>
                                            </p:tav>
                                            <p:tav tm="100000">
                                              <p:val>
                                                <p:strVal val="#ppt_w"/>
                                              </p:val>
                                            </p:tav>
                                          </p:tavLst>
                                        </p:anim>
                                        <p:anim calcmode="lin" valueType="num">
                                          <p:cBhvr>
                                            <p:cTn id="15" dur="500" fill="hold"/>
                                            <p:tgtEl>
                                              <p:spTgt spid="44"/>
                                            </p:tgtEl>
                                            <p:attrNameLst>
                                              <p:attrName>ppt_h</p:attrName>
                                            </p:attrNameLst>
                                          </p:cBhvr>
                                          <p:tavLst>
                                            <p:tav tm="0">
                                              <p:val>
                                                <p:fltVal val="0"/>
                                              </p:val>
                                            </p:tav>
                                            <p:tav tm="100000">
                                              <p:val>
                                                <p:strVal val="#ppt_h"/>
                                              </p:val>
                                            </p:tav>
                                          </p:tavLst>
                                        </p:anim>
                                        <p:animEffect transition="in" filter="fade">
                                          <p:cBhvr>
                                            <p:cTn id="16" dur="500"/>
                                            <p:tgtEl>
                                              <p:spTgt spid="44"/>
                                            </p:tgtEl>
                                          </p:cBhvr>
                                        </p:animEffect>
                                      </p:childTnLst>
                                    </p:cTn>
                                  </p:par>
                                  <p:par>
                                    <p:cTn id="17" presetID="53" presetClass="entr" presetSubtype="16"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500" fill="hold"/>
                                            <p:tgtEl>
                                              <p:spTgt spid="56"/>
                                            </p:tgtEl>
                                            <p:attrNameLst>
                                              <p:attrName>ppt_w</p:attrName>
                                            </p:attrNameLst>
                                          </p:cBhvr>
                                          <p:tavLst>
                                            <p:tav tm="0">
                                              <p:val>
                                                <p:fltVal val="0"/>
                                              </p:val>
                                            </p:tav>
                                            <p:tav tm="100000">
                                              <p:val>
                                                <p:strVal val="#ppt_w"/>
                                              </p:val>
                                            </p:tav>
                                          </p:tavLst>
                                        </p:anim>
                                        <p:anim calcmode="lin" valueType="num">
                                          <p:cBhvr>
                                            <p:cTn id="20" dur="500" fill="hold"/>
                                            <p:tgtEl>
                                              <p:spTgt spid="56"/>
                                            </p:tgtEl>
                                            <p:attrNameLst>
                                              <p:attrName>ppt_h</p:attrName>
                                            </p:attrNameLst>
                                          </p:cBhvr>
                                          <p:tavLst>
                                            <p:tav tm="0">
                                              <p:val>
                                                <p:fltVal val="0"/>
                                              </p:val>
                                            </p:tav>
                                            <p:tav tm="100000">
                                              <p:val>
                                                <p:strVal val="#ppt_h"/>
                                              </p:val>
                                            </p:tav>
                                          </p:tavLst>
                                        </p:anim>
                                        <p:animEffect transition="in" filter="fade">
                                          <p:cBhvr>
                                            <p:cTn id="21" dur="500"/>
                                            <p:tgtEl>
                                              <p:spTgt spid="56"/>
                                            </p:tgtEl>
                                          </p:cBhvr>
                                        </p:animEffect>
                                      </p:childTnLst>
                                    </p:cTn>
                                  </p:par>
                                  <p:par>
                                    <p:cTn id="22" presetID="53" presetClass="entr" presetSubtype="16" fill="hold" nodeType="withEffect">
                                      <p:stCondLst>
                                        <p:cond delay="0"/>
                                      </p:stCondLst>
                                      <p:childTnLst>
                                        <p:set>
                                          <p:cBhvr>
                                            <p:cTn id="23" dur="1" fill="hold">
                                              <p:stCondLst>
                                                <p:cond delay="0"/>
                                              </p:stCondLst>
                                            </p:cTn>
                                            <p:tgtEl>
                                              <p:spTgt spid="74"/>
                                            </p:tgtEl>
                                            <p:attrNameLst>
                                              <p:attrName>style.visibility</p:attrName>
                                            </p:attrNameLst>
                                          </p:cBhvr>
                                          <p:to>
                                            <p:strVal val="visible"/>
                                          </p:to>
                                        </p:set>
                                        <p:anim calcmode="lin" valueType="num">
                                          <p:cBhvr>
                                            <p:cTn id="24" dur="500" fill="hold"/>
                                            <p:tgtEl>
                                              <p:spTgt spid="74"/>
                                            </p:tgtEl>
                                            <p:attrNameLst>
                                              <p:attrName>ppt_w</p:attrName>
                                            </p:attrNameLst>
                                          </p:cBhvr>
                                          <p:tavLst>
                                            <p:tav tm="0">
                                              <p:val>
                                                <p:fltVal val="0"/>
                                              </p:val>
                                            </p:tav>
                                            <p:tav tm="100000">
                                              <p:val>
                                                <p:strVal val="#ppt_w"/>
                                              </p:val>
                                            </p:tav>
                                          </p:tavLst>
                                        </p:anim>
                                        <p:anim calcmode="lin" valueType="num">
                                          <p:cBhvr>
                                            <p:cTn id="25" dur="500" fill="hold"/>
                                            <p:tgtEl>
                                              <p:spTgt spid="74"/>
                                            </p:tgtEl>
                                            <p:attrNameLst>
                                              <p:attrName>ppt_h</p:attrName>
                                            </p:attrNameLst>
                                          </p:cBhvr>
                                          <p:tavLst>
                                            <p:tav tm="0">
                                              <p:val>
                                                <p:fltVal val="0"/>
                                              </p:val>
                                            </p:tav>
                                            <p:tav tm="100000">
                                              <p:val>
                                                <p:strVal val="#ppt_h"/>
                                              </p:val>
                                            </p:tav>
                                          </p:tavLst>
                                        </p:anim>
                                        <p:animEffect transition="in" filter="fade">
                                          <p:cBhvr>
                                            <p:cTn id="26" dur="500"/>
                                            <p:tgtEl>
                                              <p:spTgt spid="74"/>
                                            </p:tgtEl>
                                          </p:cBhvr>
                                        </p:animEffect>
                                      </p:childTnLst>
                                    </p:cTn>
                                  </p:par>
                                  <p:par>
                                    <p:cTn id="27" presetID="53" presetClass="entr" presetSubtype="16"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par>
                                    <p:cTn id="32" presetID="2" presetClass="entr" presetSubtype="2" fill="hold" nodeType="withEffect">
                                      <p:stCondLst>
                                        <p:cond delay="0"/>
                                      </p:stCondLst>
                                      <p:childTnLst>
                                        <p:set>
                                          <p:cBhvr>
                                            <p:cTn id="33" dur="1" fill="hold">
                                              <p:stCondLst>
                                                <p:cond delay="0"/>
                                              </p:stCondLst>
                                            </p:cTn>
                                            <p:tgtEl>
                                              <p:spTgt spid="91"/>
                                            </p:tgtEl>
                                            <p:attrNameLst>
                                              <p:attrName>style.visibility</p:attrName>
                                            </p:attrNameLst>
                                          </p:cBhvr>
                                          <p:to>
                                            <p:strVal val="visible"/>
                                          </p:to>
                                        </p:set>
                                        <p:anim calcmode="lin" valueType="num">
                                          <p:cBhvr additive="base">
                                            <p:cTn id="34" dur="1000" fill="hold"/>
                                            <p:tgtEl>
                                              <p:spTgt spid="91"/>
                                            </p:tgtEl>
                                            <p:attrNameLst>
                                              <p:attrName>ppt_x</p:attrName>
                                            </p:attrNameLst>
                                          </p:cBhvr>
                                          <p:tavLst>
                                            <p:tav tm="0">
                                              <p:val>
                                                <p:strVal val="1+#ppt_w/2"/>
                                              </p:val>
                                            </p:tav>
                                            <p:tav tm="100000">
                                              <p:val>
                                                <p:strVal val="#ppt_x"/>
                                              </p:val>
                                            </p:tav>
                                          </p:tavLst>
                                        </p:anim>
                                        <p:anim calcmode="lin" valueType="num">
                                          <p:cBhvr additive="base">
                                            <p:cTn id="35" dur="1000" fill="hold"/>
                                            <p:tgtEl>
                                              <p:spTgt spid="91"/>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80"/>
                                            </p:tgtEl>
                                            <p:attrNameLst>
                                              <p:attrName>style.visibility</p:attrName>
                                            </p:attrNameLst>
                                          </p:cBhvr>
                                          <p:to>
                                            <p:strVal val="visible"/>
                                          </p:to>
                                        </p:set>
                                        <p:anim calcmode="lin" valueType="num">
                                          <p:cBhvr additive="base">
                                            <p:cTn id="38" dur="1000" fill="hold"/>
                                            <p:tgtEl>
                                              <p:spTgt spid="80"/>
                                            </p:tgtEl>
                                            <p:attrNameLst>
                                              <p:attrName>ppt_x</p:attrName>
                                            </p:attrNameLst>
                                          </p:cBhvr>
                                          <p:tavLst>
                                            <p:tav tm="0">
                                              <p:val>
                                                <p:strVal val="0-#ppt_w/2"/>
                                              </p:val>
                                            </p:tav>
                                            <p:tav tm="100000">
                                              <p:val>
                                                <p:strVal val="#ppt_x"/>
                                              </p:val>
                                            </p:tav>
                                          </p:tavLst>
                                        </p:anim>
                                        <p:anim calcmode="lin" valueType="num">
                                          <p:cBhvr additive="base">
                                            <p:cTn id="39" dur="10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2608209" y="2375274"/>
            <a:ext cx="2957711" cy="29597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endParaRPr lang="zh-CN" altLang="en-US" dirty="0"/>
          </a:p>
        </p:txBody>
      </p:sp>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171" y="1148608"/>
            <a:ext cx="7077658" cy="4530084"/>
          </a:xfrm>
          <a:prstGeom prst="rect">
            <a:avLst/>
          </a:prstGeom>
        </p:spPr>
      </p:pic>
      <p:sp>
        <p:nvSpPr>
          <p:cNvPr id="102" name="Rectangle 3"/>
          <p:cNvSpPr txBox="1">
            <a:spLocks noChangeArrowheads="1"/>
          </p:cNvSpPr>
          <p:nvPr/>
        </p:nvSpPr>
        <p:spPr bwMode="auto">
          <a:xfrm>
            <a:off x="4556047" y="5961919"/>
            <a:ext cx="3081882" cy="553998"/>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dist">
              <a:lnSpc>
                <a:spcPct val="150000"/>
              </a:lnSpc>
            </a:pPr>
            <a:r>
              <a:rPr lang="zh-CN" altLang="en-US" sz="2400" b="1" dirty="0" smtClean="0">
                <a:solidFill>
                  <a:schemeClr val="bg1"/>
                </a:solidFill>
                <a:latin typeface="+mj-ea"/>
                <a:cs typeface="Meiryo" panose="020B0604030504040204" pitchFamily="34" charset="-128"/>
              </a:rPr>
              <a:t>石墨烯的超快生长</a:t>
            </a:r>
            <a:endParaRPr lang="zh-CN" altLang="en-US" sz="2400" b="1" dirty="0">
              <a:solidFill>
                <a:schemeClr val="bg1"/>
              </a:solidFill>
              <a:latin typeface="+mj-ea"/>
              <a:cs typeface="Meiryo" panose="020B0604030504040204" pitchFamily="34" charset="-128"/>
            </a:endParaRPr>
          </a:p>
        </p:txBody>
      </p:sp>
    </p:spTree>
    <p:extLst>
      <p:ext uri="{BB962C8B-B14F-4D97-AF65-F5344CB8AC3E}">
        <p14:creationId xmlns:p14="http://schemas.microsoft.com/office/powerpoint/2010/main" val="11655765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2"/>
                                        </p:tgtEl>
                                        <p:attrNameLst>
                                          <p:attrName>style.visibility</p:attrName>
                                        </p:attrNameLst>
                                      </p:cBhvr>
                                      <p:to>
                                        <p:strVal val="visible"/>
                                      </p:to>
                                    </p:set>
                                    <p:anim calcmode="lin" valueType="num">
                                      <p:cBhvr>
                                        <p:cTn id="12" dur="500" fill="hold"/>
                                        <p:tgtEl>
                                          <p:spTgt spid="102"/>
                                        </p:tgtEl>
                                        <p:attrNameLst>
                                          <p:attrName>ppt_w</p:attrName>
                                        </p:attrNameLst>
                                      </p:cBhvr>
                                      <p:tavLst>
                                        <p:tav tm="0">
                                          <p:val>
                                            <p:fltVal val="0"/>
                                          </p:val>
                                        </p:tav>
                                        <p:tav tm="100000">
                                          <p:val>
                                            <p:strVal val="#ppt_w"/>
                                          </p:val>
                                        </p:tav>
                                      </p:tavLst>
                                    </p:anim>
                                    <p:anim calcmode="lin" valueType="num">
                                      <p:cBhvr>
                                        <p:cTn id="13" dur="500" fill="hold"/>
                                        <p:tgtEl>
                                          <p:spTgt spid="102"/>
                                        </p:tgtEl>
                                        <p:attrNameLst>
                                          <p:attrName>ppt_h</p:attrName>
                                        </p:attrNameLst>
                                      </p:cBhvr>
                                      <p:tavLst>
                                        <p:tav tm="0">
                                          <p:val>
                                            <p:fltVal val="0"/>
                                          </p:val>
                                        </p:tav>
                                        <p:tav tm="100000">
                                          <p:val>
                                            <p:strVal val="#ppt_h"/>
                                          </p:val>
                                        </p:tav>
                                      </p:tavLst>
                                    </p:anim>
                                    <p:animEffect transition="in" filter="fade">
                                      <p:cBhvr>
                                        <p:cTn id="14"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2608209" y="2375274"/>
            <a:ext cx="2957711" cy="29597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endParaRPr lang="zh-CN" altLang="en-US" dirty="0"/>
          </a:p>
        </p:txBody>
      </p:sp>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r="29394"/>
          <a:stretch/>
        </p:blipFill>
        <p:spPr>
          <a:xfrm>
            <a:off x="3223916" y="3962400"/>
            <a:ext cx="5744161" cy="2131713"/>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1818" t="50000" r="64167"/>
          <a:stretch/>
        </p:blipFill>
        <p:spPr>
          <a:xfrm>
            <a:off x="4540824" y="1079269"/>
            <a:ext cx="3110344" cy="2758440"/>
          </a:xfrm>
          <a:prstGeom prst="rect">
            <a:avLst/>
          </a:prstGeom>
        </p:spPr>
      </p:pic>
      <p:sp>
        <p:nvSpPr>
          <p:cNvPr id="11" name="Rectangle 3"/>
          <p:cNvSpPr txBox="1">
            <a:spLocks noChangeArrowheads="1"/>
          </p:cNvSpPr>
          <p:nvPr/>
        </p:nvSpPr>
        <p:spPr bwMode="auto">
          <a:xfrm>
            <a:off x="4567309" y="6216917"/>
            <a:ext cx="3083859" cy="553998"/>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dist">
              <a:lnSpc>
                <a:spcPct val="150000"/>
              </a:lnSpc>
            </a:pPr>
            <a:r>
              <a:rPr lang="zh-CN" altLang="en-US" sz="2400" b="1" dirty="0" smtClean="0">
                <a:solidFill>
                  <a:schemeClr val="bg1"/>
                </a:solidFill>
                <a:latin typeface="+mj-ea"/>
                <a:cs typeface="Meiryo" panose="020B0604030504040204" pitchFamily="34" charset="-128"/>
              </a:rPr>
              <a:t>石墨烯的超快生长</a:t>
            </a:r>
            <a:endParaRPr lang="zh-CN" altLang="en-US" sz="2400" b="1" dirty="0">
              <a:solidFill>
                <a:schemeClr val="bg1"/>
              </a:solidFill>
              <a:latin typeface="+mj-ea"/>
              <a:cs typeface="Meiryo" panose="020B0604030504040204" pitchFamily="34" charset="-128"/>
            </a:endParaRPr>
          </a:p>
        </p:txBody>
      </p:sp>
    </p:spTree>
    <p:extLst>
      <p:ext uri="{BB962C8B-B14F-4D97-AF65-F5344CB8AC3E}">
        <p14:creationId xmlns:p14="http://schemas.microsoft.com/office/powerpoint/2010/main" val="588708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2608209" y="2375274"/>
            <a:ext cx="2957711" cy="29597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endParaRPr lang="zh-CN" altLang="en-US" dirty="0"/>
          </a:p>
        </p:txBody>
      </p:sp>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Rectangle 3"/>
          <p:cNvSpPr txBox="1">
            <a:spLocks noChangeArrowheads="1"/>
          </p:cNvSpPr>
          <p:nvPr/>
        </p:nvSpPr>
        <p:spPr bwMode="auto">
          <a:xfrm>
            <a:off x="4410635" y="6045772"/>
            <a:ext cx="3370729" cy="553998"/>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dist">
              <a:lnSpc>
                <a:spcPct val="150000"/>
              </a:lnSpc>
            </a:pPr>
            <a:r>
              <a:rPr lang="zh-CN" altLang="en-US" sz="2400" b="1" dirty="0" smtClean="0">
                <a:solidFill>
                  <a:schemeClr val="bg1"/>
                </a:solidFill>
                <a:latin typeface="+mj-ea"/>
                <a:cs typeface="Meiryo" panose="020B0604030504040204" pitchFamily="34" charset="-128"/>
              </a:rPr>
              <a:t>大尺寸</a:t>
            </a:r>
            <a:r>
              <a:rPr lang="en-US" altLang="zh-CN" sz="2400" b="1" dirty="0" smtClean="0">
                <a:solidFill>
                  <a:schemeClr val="bg1"/>
                </a:solidFill>
                <a:latin typeface="+mj-ea"/>
                <a:cs typeface="Meiryo" panose="020B0604030504040204" pitchFamily="34" charset="-128"/>
              </a:rPr>
              <a:t>Cu(111)</a:t>
            </a:r>
            <a:r>
              <a:rPr lang="zh-CN" altLang="en-US" sz="2400" b="1" dirty="0" smtClean="0">
                <a:solidFill>
                  <a:schemeClr val="bg1"/>
                </a:solidFill>
                <a:latin typeface="+mj-ea"/>
                <a:cs typeface="Meiryo" panose="020B0604030504040204" pitchFamily="34" charset="-128"/>
              </a:rPr>
              <a:t>的制备</a:t>
            </a:r>
            <a:endParaRPr lang="zh-CN" altLang="en-US" sz="2400" b="1" dirty="0">
              <a:solidFill>
                <a:schemeClr val="bg1"/>
              </a:solidFill>
              <a:latin typeface="+mj-ea"/>
              <a:cs typeface="Meiryo" panose="020B0604030504040204" pitchFamily="34" charset="-128"/>
            </a:endParaRPr>
          </a:p>
        </p:txBody>
      </p:sp>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332" r="3787" b="37306"/>
          <a:stretch/>
        </p:blipFill>
        <p:spPr>
          <a:xfrm>
            <a:off x="1789288" y="1592694"/>
            <a:ext cx="8613423" cy="4073000"/>
          </a:xfrm>
          <a:prstGeom prst="rect">
            <a:avLst/>
          </a:prstGeom>
        </p:spPr>
      </p:pic>
    </p:spTree>
    <p:extLst>
      <p:ext uri="{BB962C8B-B14F-4D97-AF65-F5344CB8AC3E}">
        <p14:creationId xmlns:p14="http://schemas.microsoft.com/office/powerpoint/2010/main" val="21424424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432655" y="2773161"/>
            <a:ext cx="1326690" cy="4633450"/>
            <a:chOff x="5432655" y="1299961"/>
            <a:chExt cx="1326690" cy="4633450"/>
          </a:xfrm>
        </p:grpSpPr>
        <p:sp>
          <p:nvSpPr>
            <p:cNvPr id="3" name="Freeform 6"/>
            <p:cNvSpPr/>
            <p:nvPr/>
          </p:nvSpPr>
          <p:spPr bwMode="auto">
            <a:xfrm>
              <a:off x="5432655" y="1299961"/>
              <a:ext cx="1326690" cy="1533859"/>
            </a:xfrm>
            <a:custGeom>
              <a:avLst/>
              <a:gdLst>
                <a:gd name="T0" fmla="*/ 286 w 422"/>
                <a:gd name="T1" fmla="*/ 488 h 488"/>
                <a:gd name="T2" fmla="*/ 422 w 422"/>
                <a:gd name="T3" fmla="*/ 31 h 488"/>
                <a:gd name="T4" fmla="*/ 211 w 422"/>
                <a:gd name="T5" fmla="*/ 0 h 488"/>
                <a:gd name="T6" fmla="*/ 0 w 422"/>
                <a:gd name="T7" fmla="*/ 31 h 488"/>
                <a:gd name="T8" fmla="*/ 136 w 422"/>
                <a:gd name="T9" fmla="*/ 488 h 488"/>
                <a:gd name="T10" fmla="*/ 211 w 422"/>
                <a:gd name="T11" fmla="*/ 477 h 488"/>
                <a:gd name="T12" fmla="*/ 286 w 422"/>
                <a:gd name="T13" fmla="*/ 488 h 488"/>
              </a:gdLst>
              <a:ahLst/>
              <a:cxnLst>
                <a:cxn ang="0">
                  <a:pos x="T0" y="T1"/>
                </a:cxn>
                <a:cxn ang="0">
                  <a:pos x="T2" y="T3"/>
                </a:cxn>
                <a:cxn ang="0">
                  <a:pos x="T4" y="T5"/>
                </a:cxn>
                <a:cxn ang="0">
                  <a:pos x="T6" y="T7"/>
                </a:cxn>
                <a:cxn ang="0">
                  <a:pos x="T8" y="T9"/>
                </a:cxn>
                <a:cxn ang="0">
                  <a:pos x="T10" y="T11"/>
                </a:cxn>
                <a:cxn ang="0">
                  <a:pos x="T12" y="T13"/>
                </a:cxn>
              </a:cxnLst>
              <a:rect l="0" t="0" r="r" b="b"/>
              <a:pathLst>
                <a:path w="422" h="488">
                  <a:moveTo>
                    <a:pt x="286" y="488"/>
                  </a:moveTo>
                  <a:cubicBezTo>
                    <a:pt x="422" y="31"/>
                    <a:pt x="422" y="31"/>
                    <a:pt x="422" y="31"/>
                  </a:cubicBezTo>
                  <a:cubicBezTo>
                    <a:pt x="355" y="11"/>
                    <a:pt x="284" y="0"/>
                    <a:pt x="211" y="0"/>
                  </a:cubicBezTo>
                  <a:cubicBezTo>
                    <a:pt x="138" y="0"/>
                    <a:pt x="67" y="11"/>
                    <a:pt x="0" y="31"/>
                  </a:cubicBezTo>
                  <a:cubicBezTo>
                    <a:pt x="136" y="488"/>
                    <a:pt x="136" y="488"/>
                    <a:pt x="136" y="488"/>
                  </a:cubicBezTo>
                  <a:cubicBezTo>
                    <a:pt x="160" y="481"/>
                    <a:pt x="185" y="477"/>
                    <a:pt x="211" y="477"/>
                  </a:cubicBezTo>
                  <a:cubicBezTo>
                    <a:pt x="237" y="477"/>
                    <a:pt x="262" y="481"/>
                    <a:pt x="286" y="488"/>
                  </a:cubicBezTo>
                  <a:close/>
                </a:path>
              </a:pathLst>
            </a:custGeom>
            <a:gradFill flip="none" rotWithShape="1">
              <a:gsLst>
                <a:gs pos="0">
                  <a:srgbClr val="2A9995">
                    <a:alpha val="0"/>
                  </a:srgbClr>
                </a:gs>
                <a:gs pos="100000">
                  <a:srgbClr val="54D0CA"/>
                </a:gs>
              </a:gsLst>
              <a:lin ang="5400000" scaled="1"/>
              <a:tileRect/>
            </a:gradFill>
            <a:ln w="19050" cap="flat">
              <a:noFill/>
              <a:miter lim="800000"/>
            </a:ln>
            <a:effectLst/>
            <a:scene3d>
              <a:camera prst="orthographicFront"/>
              <a:lightRig rig="chilly" dir="t">
                <a:rot lat="0" lon="0" rev="0"/>
              </a:lightRig>
            </a:scene3d>
            <a:sp3d/>
          </p:spPr>
          <p:txBody>
            <a:bodyPr wrap="square" lIns="0" tIns="0" rIns="0" bIns="0" rtlCol="0" anchor="ctr">
              <a:noAutofit/>
            </a:bodyPr>
            <a:lstStyle/>
            <a:p>
              <a:pPr algn="ctr">
                <a:lnSpc>
                  <a:spcPct val="130000"/>
                </a:lnSpc>
              </a:pPr>
              <a:endParaRPr lang="zh-CN" altLang="en-US" sz="1400">
                <a:solidFill>
                  <a:schemeClr val="tx2"/>
                </a:solidFill>
                <a:latin typeface="+mj-ea"/>
                <a:ea typeface="+mj-ea"/>
              </a:endParaRPr>
            </a:p>
          </p:txBody>
        </p:sp>
        <p:sp>
          <p:nvSpPr>
            <p:cNvPr id="4" name="Freeform 11"/>
            <p:cNvSpPr/>
            <p:nvPr/>
          </p:nvSpPr>
          <p:spPr bwMode="auto">
            <a:xfrm>
              <a:off x="5432655" y="4399552"/>
              <a:ext cx="1326690" cy="1533859"/>
            </a:xfrm>
            <a:custGeom>
              <a:avLst/>
              <a:gdLst>
                <a:gd name="T0" fmla="*/ 286 w 422"/>
                <a:gd name="T1" fmla="*/ 0 h 488"/>
                <a:gd name="T2" fmla="*/ 422 w 422"/>
                <a:gd name="T3" fmla="*/ 457 h 488"/>
                <a:gd name="T4" fmla="*/ 211 w 422"/>
                <a:gd name="T5" fmla="*/ 488 h 488"/>
                <a:gd name="T6" fmla="*/ 0 w 422"/>
                <a:gd name="T7" fmla="*/ 457 h 488"/>
                <a:gd name="T8" fmla="*/ 136 w 422"/>
                <a:gd name="T9" fmla="*/ 0 h 488"/>
                <a:gd name="T10" fmla="*/ 211 w 422"/>
                <a:gd name="T11" fmla="*/ 11 h 488"/>
                <a:gd name="T12" fmla="*/ 286 w 422"/>
                <a:gd name="T13" fmla="*/ 0 h 488"/>
              </a:gdLst>
              <a:ahLst/>
              <a:cxnLst>
                <a:cxn ang="0">
                  <a:pos x="T0" y="T1"/>
                </a:cxn>
                <a:cxn ang="0">
                  <a:pos x="T2" y="T3"/>
                </a:cxn>
                <a:cxn ang="0">
                  <a:pos x="T4" y="T5"/>
                </a:cxn>
                <a:cxn ang="0">
                  <a:pos x="T6" y="T7"/>
                </a:cxn>
                <a:cxn ang="0">
                  <a:pos x="T8" y="T9"/>
                </a:cxn>
                <a:cxn ang="0">
                  <a:pos x="T10" y="T11"/>
                </a:cxn>
                <a:cxn ang="0">
                  <a:pos x="T12" y="T13"/>
                </a:cxn>
              </a:cxnLst>
              <a:rect l="0" t="0" r="r" b="b"/>
              <a:pathLst>
                <a:path w="422" h="488">
                  <a:moveTo>
                    <a:pt x="286" y="0"/>
                  </a:moveTo>
                  <a:cubicBezTo>
                    <a:pt x="422" y="457"/>
                    <a:pt x="422" y="457"/>
                    <a:pt x="422" y="457"/>
                  </a:cubicBezTo>
                  <a:cubicBezTo>
                    <a:pt x="355" y="478"/>
                    <a:pt x="284" y="488"/>
                    <a:pt x="211" y="488"/>
                  </a:cubicBezTo>
                  <a:cubicBezTo>
                    <a:pt x="138" y="488"/>
                    <a:pt x="67" y="478"/>
                    <a:pt x="0" y="457"/>
                  </a:cubicBezTo>
                  <a:cubicBezTo>
                    <a:pt x="136" y="0"/>
                    <a:pt x="136" y="0"/>
                    <a:pt x="136" y="0"/>
                  </a:cubicBezTo>
                  <a:cubicBezTo>
                    <a:pt x="160" y="7"/>
                    <a:pt x="185" y="11"/>
                    <a:pt x="211" y="11"/>
                  </a:cubicBezTo>
                  <a:cubicBezTo>
                    <a:pt x="237" y="11"/>
                    <a:pt x="262" y="7"/>
                    <a:pt x="286" y="0"/>
                  </a:cubicBezTo>
                  <a:close/>
                </a:path>
              </a:pathLst>
            </a:custGeom>
            <a:noFill/>
            <a:ln w="19050" cap="flat">
              <a:noFill/>
              <a:miter lim="800000"/>
            </a:ln>
            <a:effectLst/>
            <a:scene3d>
              <a:camera prst="orthographicFront"/>
              <a:lightRig rig="chilly" dir="t">
                <a:rot lat="0" lon="0" rev="0"/>
              </a:lightRig>
            </a:scene3d>
            <a:sp3d/>
          </p:spPr>
          <p:txBody>
            <a:bodyPr wrap="square" lIns="0" tIns="0" rIns="0" bIns="0" rtlCol="0" anchor="ctr">
              <a:noAutofit/>
            </a:bodyPr>
            <a:lstStyle/>
            <a:p>
              <a:pPr algn="ctr">
                <a:lnSpc>
                  <a:spcPct val="130000"/>
                </a:lnSpc>
              </a:pPr>
              <a:endParaRPr lang="zh-CN" altLang="en-US" sz="1400">
                <a:solidFill>
                  <a:schemeClr val="tx2"/>
                </a:solidFill>
                <a:latin typeface="+mj-ea"/>
                <a:ea typeface="+mj-ea"/>
              </a:endParaRPr>
            </a:p>
          </p:txBody>
        </p:sp>
      </p:grpSp>
      <p:grpSp>
        <p:nvGrpSpPr>
          <p:cNvPr id="5" name="组合 4"/>
          <p:cNvGrpSpPr/>
          <p:nvPr/>
        </p:nvGrpSpPr>
        <p:grpSpPr>
          <a:xfrm rot="19561713">
            <a:off x="5432655" y="2773161"/>
            <a:ext cx="1326690" cy="4633450"/>
            <a:chOff x="5436625" y="2733907"/>
            <a:chExt cx="1326690" cy="4633450"/>
          </a:xfrm>
          <a:solidFill>
            <a:srgbClr val="29FFFF"/>
          </a:solidFill>
        </p:grpSpPr>
        <p:sp>
          <p:nvSpPr>
            <p:cNvPr id="6" name="Freeform 6"/>
            <p:cNvSpPr/>
            <p:nvPr/>
          </p:nvSpPr>
          <p:spPr bwMode="auto">
            <a:xfrm>
              <a:off x="5436625" y="2733907"/>
              <a:ext cx="1326690" cy="1533859"/>
            </a:xfrm>
            <a:custGeom>
              <a:avLst/>
              <a:gdLst>
                <a:gd name="T0" fmla="*/ 286 w 422"/>
                <a:gd name="T1" fmla="*/ 488 h 488"/>
                <a:gd name="T2" fmla="*/ 422 w 422"/>
                <a:gd name="T3" fmla="*/ 31 h 488"/>
                <a:gd name="T4" fmla="*/ 211 w 422"/>
                <a:gd name="T5" fmla="*/ 0 h 488"/>
                <a:gd name="T6" fmla="*/ 0 w 422"/>
                <a:gd name="T7" fmla="*/ 31 h 488"/>
                <a:gd name="T8" fmla="*/ 136 w 422"/>
                <a:gd name="T9" fmla="*/ 488 h 488"/>
                <a:gd name="T10" fmla="*/ 211 w 422"/>
                <a:gd name="T11" fmla="*/ 477 h 488"/>
                <a:gd name="T12" fmla="*/ 286 w 422"/>
                <a:gd name="T13" fmla="*/ 488 h 488"/>
              </a:gdLst>
              <a:ahLst/>
              <a:cxnLst>
                <a:cxn ang="0">
                  <a:pos x="T0" y="T1"/>
                </a:cxn>
                <a:cxn ang="0">
                  <a:pos x="T2" y="T3"/>
                </a:cxn>
                <a:cxn ang="0">
                  <a:pos x="T4" y="T5"/>
                </a:cxn>
                <a:cxn ang="0">
                  <a:pos x="T6" y="T7"/>
                </a:cxn>
                <a:cxn ang="0">
                  <a:pos x="T8" y="T9"/>
                </a:cxn>
                <a:cxn ang="0">
                  <a:pos x="T10" y="T11"/>
                </a:cxn>
                <a:cxn ang="0">
                  <a:pos x="T12" y="T13"/>
                </a:cxn>
              </a:cxnLst>
              <a:rect l="0" t="0" r="r" b="b"/>
              <a:pathLst>
                <a:path w="422" h="488">
                  <a:moveTo>
                    <a:pt x="286" y="488"/>
                  </a:moveTo>
                  <a:cubicBezTo>
                    <a:pt x="422" y="31"/>
                    <a:pt x="422" y="31"/>
                    <a:pt x="422" y="31"/>
                  </a:cubicBezTo>
                  <a:cubicBezTo>
                    <a:pt x="355" y="11"/>
                    <a:pt x="284" y="0"/>
                    <a:pt x="211" y="0"/>
                  </a:cubicBezTo>
                  <a:cubicBezTo>
                    <a:pt x="138" y="0"/>
                    <a:pt x="67" y="11"/>
                    <a:pt x="0" y="31"/>
                  </a:cubicBezTo>
                  <a:cubicBezTo>
                    <a:pt x="136" y="488"/>
                    <a:pt x="136" y="488"/>
                    <a:pt x="136" y="488"/>
                  </a:cubicBezTo>
                  <a:cubicBezTo>
                    <a:pt x="160" y="481"/>
                    <a:pt x="185" y="477"/>
                    <a:pt x="211" y="477"/>
                  </a:cubicBezTo>
                  <a:cubicBezTo>
                    <a:pt x="237" y="477"/>
                    <a:pt x="262" y="481"/>
                    <a:pt x="286" y="488"/>
                  </a:cubicBezTo>
                  <a:close/>
                </a:path>
              </a:pathLst>
            </a:custGeom>
            <a:gradFill flip="none" rotWithShape="1">
              <a:gsLst>
                <a:gs pos="0">
                  <a:srgbClr val="2A9995">
                    <a:alpha val="0"/>
                  </a:srgbClr>
                </a:gs>
                <a:gs pos="100000">
                  <a:srgbClr val="54D0CA"/>
                </a:gs>
              </a:gsLst>
              <a:lin ang="5400000" scaled="1"/>
              <a:tileRect/>
            </a:gradFill>
            <a:ln w="19050" cap="flat">
              <a:noFill/>
              <a:miter lim="800000"/>
            </a:ln>
            <a:effectLst/>
            <a:scene3d>
              <a:camera prst="orthographicFront"/>
              <a:lightRig rig="chilly" dir="t">
                <a:rot lat="0" lon="0" rev="0"/>
              </a:lightRig>
            </a:scene3d>
            <a:sp3d/>
          </p:spPr>
          <p:txBody>
            <a:bodyPr wrap="square" lIns="0" tIns="0" rIns="0" bIns="0" rtlCol="0" anchor="ctr">
              <a:noAutofit/>
            </a:bodyPr>
            <a:lstStyle/>
            <a:p>
              <a:pPr algn="ctr">
                <a:lnSpc>
                  <a:spcPct val="130000"/>
                </a:lnSpc>
              </a:pPr>
              <a:endParaRPr lang="zh-CN" altLang="en-US" sz="1400">
                <a:solidFill>
                  <a:schemeClr val="tx2"/>
                </a:solidFill>
                <a:latin typeface="+mj-ea"/>
                <a:ea typeface="+mj-ea"/>
              </a:endParaRPr>
            </a:p>
          </p:txBody>
        </p:sp>
        <p:sp>
          <p:nvSpPr>
            <p:cNvPr id="7" name="Freeform 11"/>
            <p:cNvSpPr/>
            <p:nvPr/>
          </p:nvSpPr>
          <p:spPr bwMode="auto">
            <a:xfrm>
              <a:off x="5436625" y="5833498"/>
              <a:ext cx="1326690" cy="1533859"/>
            </a:xfrm>
            <a:custGeom>
              <a:avLst/>
              <a:gdLst>
                <a:gd name="T0" fmla="*/ 286 w 422"/>
                <a:gd name="T1" fmla="*/ 0 h 488"/>
                <a:gd name="T2" fmla="*/ 422 w 422"/>
                <a:gd name="T3" fmla="*/ 457 h 488"/>
                <a:gd name="T4" fmla="*/ 211 w 422"/>
                <a:gd name="T5" fmla="*/ 488 h 488"/>
                <a:gd name="T6" fmla="*/ 0 w 422"/>
                <a:gd name="T7" fmla="*/ 457 h 488"/>
                <a:gd name="T8" fmla="*/ 136 w 422"/>
                <a:gd name="T9" fmla="*/ 0 h 488"/>
                <a:gd name="T10" fmla="*/ 211 w 422"/>
                <a:gd name="T11" fmla="*/ 11 h 488"/>
                <a:gd name="T12" fmla="*/ 286 w 422"/>
                <a:gd name="T13" fmla="*/ 0 h 488"/>
              </a:gdLst>
              <a:ahLst/>
              <a:cxnLst>
                <a:cxn ang="0">
                  <a:pos x="T0" y="T1"/>
                </a:cxn>
                <a:cxn ang="0">
                  <a:pos x="T2" y="T3"/>
                </a:cxn>
                <a:cxn ang="0">
                  <a:pos x="T4" y="T5"/>
                </a:cxn>
                <a:cxn ang="0">
                  <a:pos x="T6" y="T7"/>
                </a:cxn>
                <a:cxn ang="0">
                  <a:pos x="T8" y="T9"/>
                </a:cxn>
                <a:cxn ang="0">
                  <a:pos x="T10" y="T11"/>
                </a:cxn>
                <a:cxn ang="0">
                  <a:pos x="T12" y="T13"/>
                </a:cxn>
              </a:cxnLst>
              <a:rect l="0" t="0" r="r" b="b"/>
              <a:pathLst>
                <a:path w="422" h="488">
                  <a:moveTo>
                    <a:pt x="286" y="0"/>
                  </a:moveTo>
                  <a:cubicBezTo>
                    <a:pt x="422" y="457"/>
                    <a:pt x="422" y="457"/>
                    <a:pt x="422" y="457"/>
                  </a:cubicBezTo>
                  <a:cubicBezTo>
                    <a:pt x="355" y="478"/>
                    <a:pt x="284" y="488"/>
                    <a:pt x="211" y="488"/>
                  </a:cubicBezTo>
                  <a:cubicBezTo>
                    <a:pt x="138" y="488"/>
                    <a:pt x="67" y="478"/>
                    <a:pt x="0" y="457"/>
                  </a:cubicBezTo>
                  <a:cubicBezTo>
                    <a:pt x="136" y="0"/>
                    <a:pt x="136" y="0"/>
                    <a:pt x="136" y="0"/>
                  </a:cubicBezTo>
                  <a:cubicBezTo>
                    <a:pt x="160" y="7"/>
                    <a:pt x="185" y="11"/>
                    <a:pt x="211" y="11"/>
                  </a:cubicBezTo>
                  <a:cubicBezTo>
                    <a:pt x="237" y="11"/>
                    <a:pt x="262" y="7"/>
                    <a:pt x="286" y="0"/>
                  </a:cubicBezTo>
                  <a:close/>
                </a:path>
              </a:pathLst>
            </a:custGeom>
            <a:noFill/>
            <a:ln w="19050" cap="flat">
              <a:noFill/>
              <a:miter lim="800000"/>
            </a:ln>
            <a:effectLst/>
            <a:scene3d>
              <a:camera prst="orthographicFront"/>
              <a:lightRig rig="chilly" dir="t">
                <a:rot lat="0" lon="0" rev="0"/>
              </a:lightRig>
            </a:scene3d>
            <a:sp3d/>
          </p:spPr>
          <p:txBody>
            <a:bodyPr wrap="square" lIns="0" tIns="0" rIns="0" bIns="0" rtlCol="0" anchor="ctr">
              <a:noAutofit/>
            </a:bodyPr>
            <a:lstStyle/>
            <a:p>
              <a:pPr algn="ctr">
                <a:lnSpc>
                  <a:spcPct val="130000"/>
                </a:lnSpc>
              </a:pPr>
              <a:endParaRPr lang="zh-CN" altLang="en-US" sz="1400">
                <a:solidFill>
                  <a:schemeClr val="tx2"/>
                </a:solidFill>
                <a:latin typeface="+mj-ea"/>
                <a:ea typeface="+mj-ea"/>
              </a:endParaRPr>
            </a:p>
          </p:txBody>
        </p:sp>
      </p:grpSp>
      <p:grpSp>
        <p:nvGrpSpPr>
          <p:cNvPr id="8" name="组合 7"/>
          <p:cNvGrpSpPr/>
          <p:nvPr/>
        </p:nvGrpSpPr>
        <p:grpSpPr>
          <a:xfrm rot="17516888">
            <a:off x="5432655" y="2773161"/>
            <a:ext cx="1326690" cy="4633450"/>
            <a:chOff x="5436625" y="2733907"/>
            <a:chExt cx="1326690" cy="4633450"/>
          </a:xfrm>
          <a:solidFill>
            <a:srgbClr val="29FFFF"/>
          </a:solidFill>
        </p:grpSpPr>
        <p:sp>
          <p:nvSpPr>
            <p:cNvPr id="9" name="Freeform 6"/>
            <p:cNvSpPr/>
            <p:nvPr/>
          </p:nvSpPr>
          <p:spPr bwMode="auto">
            <a:xfrm>
              <a:off x="5436625" y="2733907"/>
              <a:ext cx="1326690" cy="1533859"/>
            </a:xfrm>
            <a:custGeom>
              <a:avLst/>
              <a:gdLst>
                <a:gd name="T0" fmla="*/ 286 w 422"/>
                <a:gd name="T1" fmla="*/ 488 h 488"/>
                <a:gd name="T2" fmla="*/ 422 w 422"/>
                <a:gd name="T3" fmla="*/ 31 h 488"/>
                <a:gd name="T4" fmla="*/ 211 w 422"/>
                <a:gd name="T5" fmla="*/ 0 h 488"/>
                <a:gd name="T6" fmla="*/ 0 w 422"/>
                <a:gd name="T7" fmla="*/ 31 h 488"/>
                <a:gd name="T8" fmla="*/ 136 w 422"/>
                <a:gd name="T9" fmla="*/ 488 h 488"/>
                <a:gd name="T10" fmla="*/ 211 w 422"/>
                <a:gd name="T11" fmla="*/ 477 h 488"/>
                <a:gd name="T12" fmla="*/ 286 w 422"/>
                <a:gd name="T13" fmla="*/ 488 h 488"/>
              </a:gdLst>
              <a:ahLst/>
              <a:cxnLst>
                <a:cxn ang="0">
                  <a:pos x="T0" y="T1"/>
                </a:cxn>
                <a:cxn ang="0">
                  <a:pos x="T2" y="T3"/>
                </a:cxn>
                <a:cxn ang="0">
                  <a:pos x="T4" y="T5"/>
                </a:cxn>
                <a:cxn ang="0">
                  <a:pos x="T6" y="T7"/>
                </a:cxn>
                <a:cxn ang="0">
                  <a:pos x="T8" y="T9"/>
                </a:cxn>
                <a:cxn ang="0">
                  <a:pos x="T10" y="T11"/>
                </a:cxn>
                <a:cxn ang="0">
                  <a:pos x="T12" y="T13"/>
                </a:cxn>
              </a:cxnLst>
              <a:rect l="0" t="0" r="r" b="b"/>
              <a:pathLst>
                <a:path w="422" h="488">
                  <a:moveTo>
                    <a:pt x="286" y="488"/>
                  </a:moveTo>
                  <a:cubicBezTo>
                    <a:pt x="422" y="31"/>
                    <a:pt x="422" y="31"/>
                    <a:pt x="422" y="31"/>
                  </a:cubicBezTo>
                  <a:cubicBezTo>
                    <a:pt x="355" y="11"/>
                    <a:pt x="284" y="0"/>
                    <a:pt x="211" y="0"/>
                  </a:cubicBezTo>
                  <a:cubicBezTo>
                    <a:pt x="138" y="0"/>
                    <a:pt x="67" y="11"/>
                    <a:pt x="0" y="31"/>
                  </a:cubicBezTo>
                  <a:cubicBezTo>
                    <a:pt x="136" y="488"/>
                    <a:pt x="136" y="488"/>
                    <a:pt x="136" y="488"/>
                  </a:cubicBezTo>
                  <a:cubicBezTo>
                    <a:pt x="160" y="481"/>
                    <a:pt x="185" y="477"/>
                    <a:pt x="211" y="477"/>
                  </a:cubicBezTo>
                  <a:cubicBezTo>
                    <a:pt x="237" y="477"/>
                    <a:pt x="262" y="481"/>
                    <a:pt x="286" y="488"/>
                  </a:cubicBezTo>
                  <a:close/>
                </a:path>
              </a:pathLst>
            </a:custGeom>
            <a:gradFill flip="none" rotWithShape="1">
              <a:gsLst>
                <a:gs pos="0">
                  <a:srgbClr val="2A9995">
                    <a:alpha val="0"/>
                  </a:srgbClr>
                </a:gs>
                <a:gs pos="100000">
                  <a:srgbClr val="54D0CA"/>
                </a:gs>
              </a:gsLst>
              <a:lin ang="5400000" scaled="1"/>
              <a:tileRect/>
            </a:gradFill>
            <a:ln w="19050" cap="flat">
              <a:noFill/>
              <a:miter lim="800000"/>
            </a:ln>
            <a:effectLst/>
            <a:scene3d>
              <a:camera prst="orthographicFront"/>
              <a:lightRig rig="chilly" dir="t">
                <a:rot lat="0" lon="0" rev="0"/>
              </a:lightRig>
            </a:scene3d>
            <a:sp3d/>
          </p:spPr>
          <p:txBody>
            <a:bodyPr wrap="square" lIns="0" tIns="0" rIns="0" bIns="0" rtlCol="0" anchor="ctr">
              <a:noAutofit/>
            </a:bodyPr>
            <a:lstStyle/>
            <a:p>
              <a:pPr algn="ctr">
                <a:lnSpc>
                  <a:spcPct val="130000"/>
                </a:lnSpc>
              </a:pPr>
              <a:endParaRPr lang="zh-CN" altLang="en-US" sz="1400">
                <a:solidFill>
                  <a:schemeClr val="tx2"/>
                </a:solidFill>
                <a:latin typeface="+mj-ea"/>
                <a:ea typeface="+mj-ea"/>
              </a:endParaRPr>
            </a:p>
          </p:txBody>
        </p:sp>
        <p:sp>
          <p:nvSpPr>
            <p:cNvPr id="10" name="Freeform 11"/>
            <p:cNvSpPr/>
            <p:nvPr/>
          </p:nvSpPr>
          <p:spPr bwMode="auto">
            <a:xfrm>
              <a:off x="5436625" y="5833498"/>
              <a:ext cx="1326690" cy="1533859"/>
            </a:xfrm>
            <a:custGeom>
              <a:avLst/>
              <a:gdLst>
                <a:gd name="T0" fmla="*/ 286 w 422"/>
                <a:gd name="T1" fmla="*/ 0 h 488"/>
                <a:gd name="T2" fmla="*/ 422 w 422"/>
                <a:gd name="T3" fmla="*/ 457 h 488"/>
                <a:gd name="T4" fmla="*/ 211 w 422"/>
                <a:gd name="T5" fmla="*/ 488 h 488"/>
                <a:gd name="T6" fmla="*/ 0 w 422"/>
                <a:gd name="T7" fmla="*/ 457 h 488"/>
                <a:gd name="T8" fmla="*/ 136 w 422"/>
                <a:gd name="T9" fmla="*/ 0 h 488"/>
                <a:gd name="T10" fmla="*/ 211 w 422"/>
                <a:gd name="T11" fmla="*/ 11 h 488"/>
                <a:gd name="T12" fmla="*/ 286 w 422"/>
                <a:gd name="T13" fmla="*/ 0 h 488"/>
              </a:gdLst>
              <a:ahLst/>
              <a:cxnLst>
                <a:cxn ang="0">
                  <a:pos x="T0" y="T1"/>
                </a:cxn>
                <a:cxn ang="0">
                  <a:pos x="T2" y="T3"/>
                </a:cxn>
                <a:cxn ang="0">
                  <a:pos x="T4" y="T5"/>
                </a:cxn>
                <a:cxn ang="0">
                  <a:pos x="T6" y="T7"/>
                </a:cxn>
                <a:cxn ang="0">
                  <a:pos x="T8" y="T9"/>
                </a:cxn>
                <a:cxn ang="0">
                  <a:pos x="T10" y="T11"/>
                </a:cxn>
                <a:cxn ang="0">
                  <a:pos x="T12" y="T13"/>
                </a:cxn>
              </a:cxnLst>
              <a:rect l="0" t="0" r="r" b="b"/>
              <a:pathLst>
                <a:path w="422" h="488">
                  <a:moveTo>
                    <a:pt x="286" y="0"/>
                  </a:moveTo>
                  <a:cubicBezTo>
                    <a:pt x="422" y="457"/>
                    <a:pt x="422" y="457"/>
                    <a:pt x="422" y="457"/>
                  </a:cubicBezTo>
                  <a:cubicBezTo>
                    <a:pt x="355" y="478"/>
                    <a:pt x="284" y="488"/>
                    <a:pt x="211" y="488"/>
                  </a:cubicBezTo>
                  <a:cubicBezTo>
                    <a:pt x="138" y="488"/>
                    <a:pt x="67" y="478"/>
                    <a:pt x="0" y="457"/>
                  </a:cubicBezTo>
                  <a:cubicBezTo>
                    <a:pt x="136" y="0"/>
                    <a:pt x="136" y="0"/>
                    <a:pt x="136" y="0"/>
                  </a:cubicBezTo>
                  <a:cubicBezTo>
                    <a:pt x="160" y="7"/>
                    <a:pt x="185" y="11"/>
                    <a:pt x="211" y="11"/>
                  </a:cubicBezTo>
                  <a:cubicBezTo>
                    <a:pt x="237" y="11"/>
                    <a:pt x="262" y="7"/>
                    <a:pt x="286" y="0"/>
                  </a:cubicBezTo>
                  <a:close/>
                </a:path>
              </a:pathLst>
            </a:custGeom>
            <a:noFill/>
            <a:ln w="19050" cap="flat">
              <a:noFill/>
              <a:miter lim="800000"/>
            </a:ln>
            <a:effectLst/>
            <a:scene3d>
              <a:camera prst="orthographicFront"/>
              <a:lightRig rig="chilly" dir="t">
                <a:rot lat="0" lon="0" rev="0"/>
              </a:lightRig>
            </a:scene3d>
            <a:sp3d/>
          </p:spPr>
          <p:txBody>
            <a:bodyPr wrap="square" lIns="0" tIns="0" rIns="0" bIns="0" rtlCol="0" anchor="ctr">
              <a:noAutofit/>
            </a:bodyPr>
            <a:lstStyle/>
            <a:p>
              <a:pPr algn="ctr">
                <a:lnSpc>
                  <a:spcPct val="130000"/>
                </a:lnSpc>
              </a:pPr>
              <a:endParaRPr lang="zh-CN" altLang="en-US" sz="1400">
                <a:solidFill>
                  <a:schemeClr val="tx2"/>
                </a:solidFill>
                <a:latin typeface="+mj-ea"/>
                <a:ea typeface="+mj-ea"/>
              </a:endParaRPr>
            </a:p>
          </p:txBody>
        </p:sp>
      </p:grpSp>
      <p:grpSp>
        <p:nvGrpSpPr>
          <p:cNvPr id="11" name="组合 10"/>
          <p:cNvGrpSpPr/>
          <p:nvPr/>
        </p:nvGrpSpPr>
        <p:grpSpPr>
          <a:xfrm rot="4091255">
            <a:off x="5432655" y="2773160"/>
            <a:ext cx="1326690" cy="4633450"/>
            <a:chOff x="5436625" y="2733907"/>
            <a:chExt cx="1326690" cy="4633450"/>
          </a:xfrm>
          <a:solidFill>
            <a:srgbClr val="29FFFF"/>
          </a:solidFill>
        </p:grpSpPr>
        <p:sp>
          <p:nvSpPr>
            <p:cNvPr id="12" name="Freeform 6"/>
            <p:cNvSpPr/>
            <p:nvPr/>
          </p:nvSpPr>
          <p:spPr bwMode="auto">
            <a:xfrm>
              <a:off x="5436625" y="2733907"/>
              <a:ext cx="1326690" cy="1533859"/>
            </a:xfrm>
            <a:custGeom>
              <a:avLst/>
              <a:gdLst>
                <a:gd name="T0" fmla="*/ 286 w 422"/>
                <a:gd name="T1" fmla="*/ 488 h 488"/>
                <a:gd name="T2" fmla="*/ 422 w 422"/>
                <a:gd name="T3" fmla="*/ 31 h 488"/>
                <a:gd name="T4" fmla="*/ 211 w 422"/>
                <a:gd name="T5" fmla="*/ 0 h 488"/>
                <a:gd name="T6" fmla="*/ 0 w 422"/>
                <a:gd name="T7" fmla="*/ 31 h 488"/>
                <a:gd name="T8" fmla="*/ 136 w 422"/>
                <a:gd name="T9" fmla="*/ 488 h 488"/>
                <a:gd name="T10" fmla="*/ 211 w 422"/>
                <a:gd name="T11" fmla="*/ 477 h 488"/>
                <a:gd name="T12" fmla="*/ 286 w 422"/>
                <a:gd name="T13" fmla="*/ 488 h 488"/>
              </a:gdLst>
              <a:ahLst/>
              <a:cxnLst>
                <a:cxn ang="0">
                  <a:pos x="T0" y="T1"/>
                </a:cxn>
                <a:cxn ang="0">
                  <a:pos x="T2" y="T3"/>
                </a:cxn>
                <a:cxn ang="0">
                  <a:pos x="T4" y="T5"/>
                </a:cxn>
                <a:cxn ang="0">
                  <a:pos x="T6" y="T7"/>
                </a:cxn>
                <a:cxn ang="0">
                  <a:pos x="T8" y="T9"/>
                </a:cxn>
                <a:cxn ang="0">
                  <a:pos x="T10" y="T11"/>
                </a:cxn>
                <a:cxn ang="0">
                  <a:pos x="T12" y="T13"/>
                </a:cxn>
              </a:cxnLst>
              <a:rect l="0" t="0" r="r" b="b"/>
              <a:pathLst>
                <a:path w="422" h="488">
                  <a:moveTo>
                    <a:pt x="286" y="488"/>
                  </a:moveTo>
                  <a:cubicBezTo>
                    <a:pt x="422" y="31"/>
                    <a:pt x="422" y="31"/>
                    <a:pt x="422" y="31"/>
                  </a:cubicBezTo>
                  <a:cubicBezTo>
                    <a:pt x="355" y="11"/>
                    <a:pt x="284" y="0"/>
                    <a:pt x="211" y="0"/>
                  </a:cubicBezTo>
                  <a:cubicBezTo>
                    <a:pt x="138" y="0"/>
                    <a:pt x="67" y="11"/>
                    <a:pt x="0" y="31"/>
                  </a:cubicBezTo>
                  <a:cubicBezTo>
                    <a:pt x="136" y="488"/>
                    <a:pt x="136" y="488"/>
                    <a:pt x="136" y="488"/>
                  </a:cubicBezTo>
                  <a:cubicBezTo>
                    <a:pt x="160" y="481"/>
                    <a:pt x="185" y="477"/>
                    <a:pt x="211" y="477"/>
                  </a:cubicBezTo>
                  <a:cubicBezTo>
                    <a:pt x="237" y="477"/>
                    <a:pt x="262" y="481"/>
                    <a:pt x="286" y="488"/>
                  </a:cubicBezTo>
                  <a:close/>
                </a:path>
              </a:pathLst>
            </a:custGeom>
            <a:gradFill flip="none" rotWithShape="1">
              <a:gsLst>
                <a:gs pos="0">
                  <a:srgbClr val="2A9995">
                    <a:alpha val="0"/>
                  </a:srgbClr>
                </a:gs>
                <a:gs pos="100000">
                  <a:srgbClr val="54D0CA"/>
                </a:gs>
              </a:gsLst>
              <a:lin ang="5400000" scaled="1"/>
              <a:tileRect/>
            </a:gradFill>
            <a:ln w="19050" cap="flat">
              <a:noFill/>
              <a:miter lim="800000"/>
            </a:ln>
            <a:effectLst/>
            <a:scene3d>
              <a:camera prst="orthographicFront"/>
              <a:lightRig rig="chilly" dir="t">
                <a:rot lat="0" lon="0" rev="0"/>
              </a:lightRig>
            </a:scene3d>
            <a:sp3d/>
          </p:spPr>
          <p:txBody>
            <a:bodyPr wrap="square" lIns="0" tIns="0" rIns="0" bIns="0" rtlCol="0" anchor="ctr">
              <a:noAutofit/>
            </a:bodyPr>
            <a:lstStyle/>
            <a:p>
              <a:pPr algn="ctr">
                <a:lnSpc>
                  <a:spcPct val="130000"/>
                </a:lnSpc>
              </a:pPr>
              <a:endParaRPr lang="zh-CN" altLang="en-US" sz="1400">
                <a:solidFill>
                  <a:schemeClr val="tx2"/>
                </a:solidFill>
                <a:latin typeface="+mj-ea"/>
                <a:ea typeface="+mj-ea"/>
              </a:endParaRPr>
            </a:p>
          </p:txBody>
        </p:sp>
        <p:sp>
          <p:nvSpPr>
            <p:cNvPr id="13" name="Freeform 11"/>
            <p:cNvSpPr/>
            <p:nvPr/>
          </p:nvSpPr>
          <p:spPr bwMode="auto">
            <a:xfrm>
              <a:off x="5436625" y="5833498"/>
              <a:ext cx="1326690" cy="1533859"/>
            </a:xfrm>
            <a:custGeom>
              <a:avLst/>
              <a:gdLst>
                <a:gd name="T0" fmla="*/ 286 w 422"/>
                <a:gd name="T1" fmla="*/ 0 h 488"/>
                <a:gd name="T2" fmla="*/ 422 w 422"/>
                <a:gd name="T3" fmla="*/ 457 h 488"/>
                <a:gd name="T4" fmla="*/ 211 w 422"/>
                <a:gd name="T5" fmla="*/ 488 h 488"/>
                <a:gd name="T6" fmla="*/ 0 w 422"/>
                <a:gd name="T7" fmla="*/ 457 h 488"/>
                <a:gd name="T8" fmla="*/ 136 w 422"/>
                <a:gd name="T9" fmla="*/ 0 h 488"/>
                <a:gd name="T10" fmla="*/ 211 w 422"/>
                <a:gd name="T11" fmla="*/ 11 h 488"/>
                <a:gd name="T12" fmla="*/ 286 w 422"/>
                <a:gd name="T13" fmla="*/ 0 h 488"/>
              </a:gdLst>
              <a:ahLst/>
              <a:cxnLst>
                <a:cxn ang="0">
                  <a:pos x="T0" y="T1"/>
                </a:cxn>
                <a:cxn ang="0">
                  <a:pos x="T2" y="T3"/>
                </a:cxn>
                <a:cxn ang="0">
                  <a:pos x="T4" y="T5"/>
                </a:cxn>
                <a:cxn ang="0">
                  <a:pos x="T6" y="T7"/>
                </a:cxn>
                <a:cxn ang="0">
                  <a:pos x="T8" y="T9"/>
                </a:cxn>
                <a:cxn ang="0">
                  <a:pos x="T10" y="T11"/>
                </a:cxn>
                <a:cxn ang="0">
                  <a:pos x="T12" y="T13"/>
                </a:cxn>
              </a:cxnLst>
              <a:rect l="0" t="0" r="r" b="b"/>
              <a:pathLst>
                <a:path w="422" h="488">
                  <a:moveTo>
                    <a:pt x="286" y="0"/>
                  </a:moveTo>
                  <a:cubicBezTo>
                    <a:pt x="422" y="457"/>
                    <a:pt x="422" y="457"/>
                    <a:pt x="422" y="457"/>
                  </a:cubicBezTo>
                  <a:cubicBezTo>
                    <a:pt x="355" y="478"/>
                    <a:pt x="284" y="488"/>
                    <a:pt x="211" y="488"/>
                  </a:cubicBezTo>
                  <a:cubicBezTo>
                    <a:pt x="138" y="488"/>
                    <a:pt x="67" y="478"/>
                    <a:pt x="0" y="457"/>
                  </a:cubicBezTo>
                  <a:cubicBezTo>
                    <a:pt x="136" y="0"/>
                    <a:pt x="136" y="0"/>
                    <a:pt x="136" y="0"/>
                  </a:cubicBezTo>
                  <a:cubicBezTo>
                    <a:pt x="160" y="7"/>
                    <a:pt x="185" y="11"/>
                    <a:pt x="211" y="11"/>
                  </a:cubicBezTo>
                  <a:cubicBezTo>
                    <a:pt x="237" y="11"/>
                    <a:pt x="262" y="7"/>
                    <a:pt x="286" y="0"/>
                  </a:cubicBezTo>
                  <a:close/>
                </a:path>
              </a:pathLst>
            </a:custGeom>
            <a:noFill/>
            <a:ln w="19050" cap="flat">
              <a:noFill/>
              <a:miter lim="800000"/>
            </a:ln>
            <a:effectLst/>
            <a:scene3d>
              <a:camera prst="orthographicFront"/>
              <a:lightRig rig="chilly" dir="t">
                <a:rot lat="0" lon="0" rev="0"/>
              </a:lightRig>
            </a:scene3d>
            <a:sp3d/>
          </p:spPr>
          <p:txBody>
            <a:bodyPr wrap="square" lIns="0" tIns="0" rIns="0" bIns="0" rtlCol="0" anchor="ctr">
              <a:noAutofit/>
            </a:bodyPr>
            <a:lstStyle/>
            <a:p>
              <a:pPr algn="ctr">
                <a:lnSpc>
                  <a:spcPct val="130000"/>
                </a:lnSpc>
              </a:pPr>
              <a:endParaRPr lang="zh-CN" altLang="en-US" sz="1400">
                <a:solidFill>
                  <a:schemeClr val="tx2"/>
                </a:solidFill>
                <a:latin typeface="+mj-ea"/>
                <a:ea typeface="+mj-ea"/>
              </a:endParaRPr>
            </a:p>
          </p:txBody>
        </p:sp>
      </p:grpSp>
      <p:grpSp>
        <p:nvGrpSpPr>
          <p:cNvPr id="14" name="组合 13"/>
          <p:cNvGrpSpPr/>
          <p:nvPr/>
        </p:nvGrpSpPr>
        <p:grpSpPr>
          <a:xfrm rot="2046430">
            <a:off x="5432655" y="2773160"/>
            <a:ext cx="1326690" cy="4633450"/>
            <a:chOff x="5436625" y="2733907"/>
            <a:chExt cx="1326690" cy="4633450"/>
          </a:xfrm>
          <a:solidFill>
            <a:srgbClr val="29FFFF"/>
          </a:solidFill>
        </p:grpSpPr>
        <p:sp>
          <p:nvSpPr>
            <p:cNvPr id="15" name="Freeform 6"/>
            <p:cNvSpPr/>
            <p:nvPr/>
          </p:nvSpPr>
          <p:spPr bwMode="auto">
            <a:xfrm>
              <a:off x="5436625" y="2733907"/>
              <a:ext cx="1326690" cy="1533859"/>
            </a:xfrm>
            <a:custGeom>
              <a:avLst/>
              <a:gdLst>
                <a:gd name="T0" fmla="*/ 286 w 422"/>
                <a:gd name="T1" fmla="*/ 488 h 488"/>
                <a:gd name="T2" fmla="*/ 422 w 422"/>
                <a:gd name="T3" fmla="*/ 31 h 488"/>
                <a:gd name="T4" fmla="*/ 211 w 422"/>
                <a:gd name="T5" fmla="*/ 0 h 488"/>
                <a:gd name="T6" fmla="*/ 0 w 422"/>
                <a:gd name="T7" fmla="*/ 31 h 488"/>
                <a:gd name="T8" fmla="*/ 136 w 422"/>
                <a:gd name="T9" fmla="*/ 488 h 488"/>
                <a:gd name="T10" fmla="*/ 211 w 422"/>
                <a:gd name="T11" fmla="*/ 477 h 488"/>
                <a:gd name="T12" fmla="*/ 286 w 422"/>
                <a:gd name="T13" fmla="*/ 488 h 488"/>
              </a:gdLst>
              <a:ahLst/>
              <a:cxnLst>
                <a:cxn ang="0">
                  <a:pos x="T0" y="T1"/>
                </a:cxn>
                <a:cxn ang="0">
                  <a:pos x="T2" y="T3"/>
                </a:cxn>
                <a:cxn ang="0">
                  <a:pos x="T4" y="T5"/>
                </a:cxn>
                <a:cxn ang="0">
                  <a:pos x="T6" y="T7"/>
                </a:cxn>
                <a:cxn ang="0">
                  <a:pos x="T8" y="T9"/>
                </a:cxn>
                <a:cxn ang="0">
                  <a:pos x="T10" y="T11"/>
                </a:cxn>
                <a:cxn ang="0">
                  <a:pos x="T12" y="T13"/>
                </a:cxn>
              </a:cxnLst>
              <a:rect l="0" t="0" r="r" b="b"/>
              <a:pathLst>
                <a:path w="422" h="488">
                  <a:moveTo>
                    <a:pt x="286" y="488"/>
                  </a:moveTo>
                  <a:cubicBezTo>
                    <a:pt x="422" y="31"/>
                    <a:pt x="422" y="31"/>
                    <a:pt x="422" y="31"/>
                  </a:cubicBezTo>
                  <a:cubicBezTo>
                    <a:pt x="355" y="11"/>
                    <a:pt x="284" y="0"/>
                    <a:pt x="211" y="0"/>
                  </a:cubicBezTo>
                  <a:cubicBezTo>
                    <a:pt x="138" y="0"/>
                    <a:pt x="67" y="11"/>
                    <a:pt x="0" y="31"/>
                  </a:cubicBezTo>
                  <a:cubicBezTo>
                    <a:pt x="136" y="488"/>
                    <a:pt x="136" y="488"/>
                    <a:pt x="136" y="488"/>
                  </a:cubicBezTo>
                  <a:cubicBezTo>
                    <a:pt x="160" y="481"/>
                    <a:pt x="185" y="477"/>
                    <a:pt x="211" y="477"/>
                  </a:cubicBezTo>
                  <a:cubicBezTo>
                    <a:pt x="237" y="477"/>
                    <a:pt x="262" y="481"/>
                    <a:pt x="286" y="488"/>
                  </a:cubicBezTo>
                  <a:close/>
                </a:path>
              </a:pathLst>
            </a:custGeom>
            <a:gradFill flip="none" rotWithShape="1">
              <a:gsLst>
                <a:gs pos="0">
                  <a:srgbClr val="2A9995">
                    <a:alpha val="0"/>
                  </a:srgbClr>
                </a:gs>
                <a:gs pos="100000">
                  <a:srgbClr val="54D0CA"/>
                </a:gs>
              </a:gsLst>
              <a:lin ang="5400000" scaled="1"/>
              <a:tileRect/>
            </a:gradFill>
            <a:ln w="19050" cap="flat">
              <a:noFill/>
              <a:miter lim="800000"/>
            </a:ln>
            <a:effectLst/>
            <a:scene3d>
              <a:camera prst="orthographicFront"/>
              <a:lightRig rig="chilly" dir="t">
                <a:rot lat="0" lon="0" rev="0"/>
              </a:lightRig>
            </a:scene3d>
            <a:sp3d/>
          </p:spPr>
          <p:txBody>
            <a:bodyPr wrap="square" lIns="0" tIns="0" rIns="0" bIns="0" rtlCol="0" anchor="ctr">
              <a:noAutofit/>
            </a:bodyPr>
            <a:lstStyle/>
            <a:p>
              <a:pPr algn="ctr">
                <a:lnSpc>
                  <a:spcPct val="130000"/>
                </a:lnSpc>
              </a:pPr>
              <a:endParaRPr lang="zh-CN" altLang="en-US" sz="1400">
                <a:solidFill>
                  <a:schemeClr val="tx2"/>
                </a:solidFill>
                <a:latin typeface="+mj-ea"/>
                <a:ea typeface="+mj-ea"/>
              </a:endParaRPr>
            </a:p>
          </p:txBody>
        </p:sp>
        <p:sp>
          <p:nvSpPr>
            <p:cNvPr id="16" name="Freeform 11"/>
            <p:cNvSpPr/>
            <p:nvPr/>
          </p:nvSpPr>
          <p:spPr bwMode="auto">
            <a:xfrm>
              <a:off x="5436625" y="5833498"/>
              <a:ext cx="1326690" cy="1533859"/>
            </a:xfrm>
            <a:custGeom>
              <a:avLst/>
              <a:gdLst>
                <a:gd name="T0" fmla="*/ 286 w 422"/>
                <a:gd name="T1" fmla="*/ 0 h 488"/>
                <a:gd name="T2" fmla="*/ 422 w 422"/>
                <a:gd name="T3" fmla="*/ 457 h 488"/>
                <a:gd name="T4" fmla="*/ 211 w 422"/>
                <a:gd name="T5" fmla="*/ 488 h 488"/>
                <a:gd name="T6" fmla="*/ 0 w 422"/>
                <a:gd name="T7" fmla="*/ 457 h 488"/>
                <a:gd name="T8" fmla="*/ 136 w 422"/>
                <a:gd name="T9" fmla="*/ 0 h 488"/>
                <a:gd name="T10" fmla="*/ 211 w 422"/>
                <a:gd name="T11" fmla="*/ 11 h 488"/>
                <a:gd name="T12" fmla="*/ 286 w 422"/>
                <a:gd name="T13" fmla="*/ 0 h 488"/>
              </a:gdLst>
              <a:ahLst/>
              <a:cxnLst>
                <a:cxn ang="0">
                  <a:pos x="T0" y="T1"/>
                </a:cxn>
                <a:cxn ang="0">
                  <a:pos x="T2" y="T3"/>
                </a:cxn>
                <a:cxn ang="0">
                  <a:pos x="T4" y="T5"/>
                </a:cxn>
                <a:cxn ang="0">
                  <a:pos x="T6" y="T7"/>
                </a:cxn>
                <a:cxn ang="0">
                  <a:pos x="T8" y="T9"/>
                </a:cxn>
                <a:cxn ang="0">
                  <a:pos x="T10" y="T11"/>
                </a:cxn>
                <a:cxn ang="0">
                  <a:pos x="T12" y="T13"/>
                </a:cxn>
              </a:cxnLst>
              <a:rect l="0" t="0" r="r" b="b"/>
              <a:pathLst>
                <a:path w="422" h="488">
                  <a:moveTo>
                    <a:pt x="286" y="0"/>
                  </a:moveTo>
                  <a:cubicBezTo>
                    <a:pt x="422" y="457"/>
                    <a:pt x="422" y="457"/>
                    <a:pt x="422" y="457"/>
                  </a:cubicBezTo>
                  <a:cubicBezTo>
                    <a:pt x="355" y="478"/>
                    <a:pt x="284" y="488"/>
                    <a:pt x="211" y="488"/>
                  </a:cubicBezTo>
                  <a:cubicBezTo>
                    <a:pt x="138" y="488"/>
                    <a:pt x="67" y="478"/>
                    <a:pt x="0" y="457"/>
                  </a:cubicBezTo>
                  <a:cubicBezTo>
                    <a:pt x="136" y="0"/>
                    <a:pt x="136" y="0"/>
                    <a:pt x="136" y="0"/>
                  </a:cubicBezTo>
                  <a:cubicBezTo>
                    <a:pt x="160" y="7"/>
                    <a:pt x="185" y="11"/>
                    <a:pt x="211" y="11"/>
                  </a:cubicBezTo>
                  <a:cubicBezTo>
                    <a:pt x="237" y="11"/>
                    <a:pt x="262" y="7"/>
                    <a:pt x="286" y="0"/>
                  </a:cubicBezTo>
                  <a:close/>
                </a:path>
              </a:pathLst>
            </a:custGeom>
            <a:noFill/>
            <a:ln w="19050" cap="flat">
              <a:noFill/>
              <a:miter lim="800000"/>
            </a:ln>
            <a:effectLst/>
            <a:scene3d>
              <a:camera prst="orthographicFront"/>
              <a:lightRig rig="chilly" dir="t">
                <a:rot lat="0" lon="0" rev="0"/>
              </a:lightRig>
            </a:scene3d>
            <a:sp3d/>
          </p:spPr>
          <p:txBody>
            <a:bodyPr wrap="square" lIns="0" tIns="0" rIns="0" bIns="0" rtlCol="0" anchor="ctr">
              <a:noAutofit/>
            </a:bodyPr>
            <a:lstStyle/>
            <a:p>
              <a:pPr algn="ctr">
                <a:lnSpc>
                  <a:spcPct val="130000"/>
                </a:lnSpc>
              </a:pPr>
              <a:endParaRPr lang="zh-CN" altLang="en-US" sz="1400">
                <a:solidFill>
                  <a:schemeClr val="tx2"/>
                </a:solidFill>
                <a:latin typeface="+mj-ea"/>
                <a:ea typeface="+mj-ea"/>
              </a:endParaRPr>
            </a:p>
          </p:txBody>
        </p:sp>
      </p:grpSp>
      <p:sp>
        <p:nvSpPr>
          <p:cNvPr id="17" name="Oval 5"/>
          <p:cNvSpPr>
            <a:spLocks noChangeArrowheads="1"/>
          </p:cNvSpPr>
          <p:nvPr/>
        </p:nvSpPr>
        <p:spPr bwMode="auto">
          <a:xfrm>
            <a:off x="5406067" y="4399954"/>
            <a:ext cx="1379866" cy="1379866"/>
          </a:xfrm>
          <a:prstGeom prst="ellipse">
            <a:avLst/>
          </a:prstGeom>
          <a:noFill/>
          <a:ln w="25400">
            <a:gradFill>
              <a:gsLst>
                <a:gs pos="0">
                  <a:srgbClr val="54D0CA"/>
                </a:gs>
                <a:gs pos="100000">
                  <a:srgbClr val="2A9995"/>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solidFill>
                <a:schemeClr val="lt1"/>
              </a:solidFill>
            </a:endParaRPr>
          </a:p>
        </p:txBody>
      </p:sp>
      <p:sp>
        <p:nvSpPr>
          <p:cNvPr id="18" name="Freeform 5"/>
          <p:cNvSpPr>
            <a:spLocks noEditPoints="1"/>
          </p:cNvSpPr>
          <p:nvPr/>
        </p:nvSpPr>
        <p:spPr bwMode="auto">
          <a:xfrm>
            <a:off x="7520829" y="4284801"/>
            <a:ext cx="297130" cy="364496"/>
          </a:xfrm>
          <a:custGeom>
            <a:avLst/>
            <a:gdLst>
              <a:gd name="T0" fmla="*/ 28 w 104"/>
              <a:gd name="T1" fmla="*/ 96 h 128"/>
              <a:gd name="T2" fmla="*/ 28 w 104"/>
              <a:gd name="T3" fmla="*/ 104 h 128"/>
              <a:gd name="T4" fmla="*/ 80 w 104"/>
              <a:gd name="T5" fmla="*/ 100 h 128"/>
              <a:gd name="T6" fmla="*/ 76 w 104"/>
              <a:gd name="T7" fmla="*/ 56 h 128"/>
              <a:gd name="T8" fmla="*/ 24 w 104"/>
              <a:gd name="T9" fmla="*/ 60 h 128"/>
              <a:gd name="T10" fmla="*/ 76 w 104"/>
              <a:gd name="T11" fmla="*/ 64 h 128"/>
              <a:gd name="T12" fmla="*/ 76 w 104"/>
              <a:gd name="T13" fmla="*/ 56 h 128"/>
              <a:gd name="T14" fmla="*/ 84 w 104"/>
              <a:gd name="T15" fmla="*/ 20 h 128"/>
              <a:gd name="T16" fmla="*/ 72 w 104"/>
              <a:gd name="T17" fmla="*/ 12 h 128"/>
              <a:gd name="T18" fmla="*/ 64 w 104"/>
              <a:gd name="T19" fmla="*/ 0 h 128"/>
              <a:gd name="T20" fmla="*/ 32 w 104"/>
              <a:gd name="T21" fmla="*/ 8 h 128"/>
              <a:gd name="T22" fmla="*/ 28 w 104"/>
              <a:gd name="T23" fmla="*/ 12 h 128"/>
              <a:gd name="T24" fmla="*/ 12 w 104"/>
              <a:gd name="T25" fmla="*/ 20 h 128"/>
              <a:gd name="T26" fmla="*/ 0 w 104"/>
              <a:gd name="T27" fmla="*/ 116 h 128"/>
              <a:gd name="T28" fmla="*/ 92 w 104"/>
              <a:gd name="T29" fmla="*/ 128 h 128"/>
              <a:gd name="T30" fmla="*/ 104 w 104"/>
              <a:gd name="T31" fmla="*/ 32 h 128"/>
              <a:gd name="T32" fmla="*/ 34 w 104"/>
              <a:gd name="T33" fmla="*/ 20 h 128"/>
              <a:gd name="T34" fmla="*/ 40 w 104"/>
              <a:gd name="T35" fmla="*/ 16 h 128"/>
              <a:gd name="T36" fmla="*/ 56 w 104"/>
              <a:gd name="T37" fmla="*/ 8 h 128"/>
              <a:gd name="T38" fmla="*/ 64 w 104"/>
              <a:gd name="T39" fmla="*/ 20 h 128"/>
              <a:gd name="T40" fmla="*/ 76 w 104"/>
              <a:gd name="T41" fmla="*/ 26 h 128"/>
              <a:gd name="T42" fmla="*/ 34 w 104"/>
              <a:gd name="T43" fmla="*/ 32 h 128"/>
              <a:gd name="T44" fmla="*/ 34 w 104"/>
              <a:gd name="T45" fmla="*/ 20 h 128"/>
              <a:gd name="T46" fmla="*/ 88 w 104"/>
              <a:gd name="T47" fmla="*/ 120 h 128"/>
              <a:gd name="T48" fmla="*/ 8 w 104"/>
              <a:gd name="T49" fmla="*/ 112 h 128"/>
              <a:gd name="T50" fmla="*/ 16 w 104"/>
              <a:gd name="T51" fmla="*/ 28 h 128"/>
              <a:gd name="T52" fmla="*/ 20 w 104"/>
              <a:gd name="T53" fmla="*/ 32 h 128"/>
              <a:gd name="T54" fmla="*/ 76 w 104"/>
              <a:gd name="T55" fmla="*/ 40 h 128"/>
              <a:gd name="T56" fmla="*/ 84 w 104"/>
              <a:gd name="T57" fmla="*/ 28 h 128"/>
              <a:gd name="T58" fmla="*/ 96 w 104"/>
              <a:gd name="T59" fmla="*/ 36 h 128"/>
              <a:gd name="T60" fmla="*/ 76 w 104"/>
              <a:gd name="T61" fmla="*/ 76 h 128"/>
              <a:gd name="T62" fmla="*/ 24 w 104"/>
              <a:gd name="T63" fmla="*/ 80 h 128"/>
              <a:gd name="T64" fmla="*/ 76 w 104"/>
              <a:gd name="T65" fmla="*/ 84 h 128"/>
              <a:gd name="T66" fmla="*/ 76 w 104"/>
              <a:gd name="T67" fmla="*/ 7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8">
                <a:moveTo>
                  <a:pt x="76" y="96"/>
                </a:moveTo>
                <a:cubicBezTo>
                  <a:pt x="28" y="96"/>
                  <a:pt x="28" y="96"/>
                  <a:pt x="28" y="96"/>
                </a:cubicBezTo>
                <a:cubicBezTo>
                  <a:pt x="26" y="96"/>
                  <a:pt x="24" y="98"/>
                  <a:pt x="24" y="100"/>
                </a:cubicBezTo>
                <a:cubicBezTo>
                  <a:pt x="24" y="102"/>
                  <a:pt x="26" y="104"/>
                  <a:pt x="28" y="104"/>
                </a:cubicBezTo>
                <a:cubicBezTo>
                  <a:pt x="76" y="104"/>
                  <a:pt x="76" y="104"/>
                  <a:pt x="76" y="104"/>
                </a:cubicBezTo>
                <a:cubicBezTo>
                  <a:pt x="78" y="104"/>
                  <a:pt x="80" y="102"/>
                  <a:pt x="80" y="100"/>
                </a:cubicBezTo>
                <a:cubicBezTo>
                  <a:pt x="80" y="98"/>
                  <a:pt x="78" y="96"/>
                  <a:pt x="76" y="96"/>
                </a:cubicBezTo>
                <a:close/>
                <a:moveTo>
                  <a:pt x="76" y="56"/>
                </a:moveTo>
                <a:cubicBezTo>
                  <a:pt x="28" y="56"/>
                  <a:pt x="28" y="56"/>
                  <a:pt x="28" y="56"/>
                </a:cubicBezTo>
                <a:cubicBezTo>
                  <a:pt x="26" y="56"/>
                  <a:pt x="24" y="58"/>
                  <a:pt x="24" y="60"/>
                </a:cubicBezTo>
                <a:cubicBezTo>
                  <a:pt x="24" y="62"/>
                  <a:pt x="26" y="64"/>
                  <a:pt x="28" y="64"/>
                </a:cubicBezTo>
                <a:cubicBezTo>
                  <a:pt x="76" y="64"/>
                  <a:pt x="76" y="64"/>
                  <a:pt x="76" y="64"/>
                </a:cubicBezTo>
                <a:cubicBezTo>
                  <a:pt x="78" y="64"/>
                  <a:pt x="80" y="62"/>
                  <a:pt x="80" y="60"/>
                </a:cubicBezTo>
                <a:cubicBezTo>
                  <a:pt x="80" y="58"/>
                  <a:pt x="78" y="56"/>
                  <a:pt x="76" y="56"/>
                </a:cubicBezTo>
                <a:close/>
                <a:moveTo>
                  <a:pt x="92" y="20"/>
                </a:moveTo>
                <a:cubicBezTo>
                  <a:pt x="84" y="20"/>
                  <a:pt x="84" y="20"/>
                  <a:pt x="84" y="20"/>
                </a:cubicBezTo>
                <a:cubicBezTo>
                  <a:pt x="84" y="16"/>
                  <a:pt x="80" y="12"/>
                  <a:pt x="76" y="12"/>
                </a:cubicBezTo>
                <a:cubicBezTo>
                  <a:pt x="72" y="12"/>
                  <a:pt x="72" y="12"/>
                  <a:pt x="72" y="12"/>
                </a:cubicBezTo>
                <a:cubicBezTo>
                  <a:pt x="72" y="8"/>
                  <a:pt x="72" y="8"/>
                  <a:pt x="72" y="8"/>
                </a:cubicBezTo>
                <a:cubicBezTo>
                  <a:pt x="72" y="4"/>
                  <a:pt x="68" y="0"/>
                  <a:pt x="64" y="0"/>
                </a:cubicBezTo>
                <a:cubicBezTo>
                  <a:pt x="40" y="0"/>
                  <a:pt x="40" y="0"/>
                  <a:pt x="40" y="0"/>
                </a:cubicBezTo>
                <a:cubicBezTo>
                  <a:pt x="36" y="0"/>
                  <a:pt x="32" y="4"/>
                  <a:pt x="32" y="8"/>
                </a:cubicBezTo>
                <a:cubicBezTo>
                  <a:pt x="32" y="12"/>
                  <a:pt x="32" y="12"/>
                  <a:pt x="32" y="12"/>
                </a:cubicBezTo>
                <a:cubicBezTo>
                  <a:pt x="28" y="12"/>
                  <a:pt x="28" y="12"/>
                  <a:pt x="28" y="12"/>
                </a:cubicBezTo>
                <a:cubicBezTo>
                  <a:pt x="24" y="12"/>
                  <a:pt x="20" y="16"/>
                  <a:pt x="20" y="20"/>
                </a:cubicBezTo>
                <a:cubicBezTo>
                  <a:pt x="12" y="20"/>
                  <a:pt x="12" y="20"/>
                  <a:pt x="12" y="20"/>
                </a:cubicBezTo>
                <a:cubicBezTo>
                  <a:pt x="5" y="20"/>
                  <a:pt x="0" y="25"/>
                  <a:pt x="0" y="32"/>
                </a:cubicBezTo>
                <a:cubicBezTo>
                  <a:pt x="0" y="116"/>
                  <a:pt x="0" y="116"/>
                  <a:pt x="0" y="116"/>
                </a:cubicBezTo>
                <a:cubicBezTo>
                  <a:pt x="0" y="123"/>
                  <a:pt x="5" y="128"/>
                  <a:pt x="12" y="128"/>
                </a:cubicBezTo>
                <a:cubicBezTo>
                  <a:pt x="92" y="128"/>
                  <a:pt x="92" y="128"/>
                  <a:pt x="92" y="128"/>
                </a:cubicBezTo>
                <a:cubicBezTo>
                  <a:pt x="99" y="128"/>
                  <a:pt x="104" y="123"/>
                  <a:pt x="104" y="116"/>
                </a:cubicBezTo>
                <a:cubicBezTo>
                  <a:pt x="104" y="32"/>
                  <a:pt x="104" y="32"/>
                  <a:pt x="104" y="32"/>
                </a:cubicBezTo>
                <a:cubicBezTo>
                  <a:pt x="104" y="25"/>
                  <a:pt x="99" y="20"/>
                  <a:pt x="92" y="20"/>
                </a:cubicBezTo>
                <a:close/>
                <a:moveTo>
                  <a:pt x="34" y="20"/>
                </a:moveTo>
                <a:cubicBezTo>
                  <a:pt x="40" y="20"/>
                  <a:pt x="40" y="20"/>
                  <a:pt x="40" y="20"/>
                </a:cubicBezTo>
                <a:cubicBezTo>
                  <a:pt x="40" y="16"/>
                  <a:pt x="40" y="16"/>
                  <a:pt x="40" y="16"/>
                </a:cubicBezTo>
                <a:cubicBezTo>
                  <a:pt x="40" y="12"/>
                  <a:pt x="44" y="8"/>
                  <a:pt x="48" y="8"/>
                </a:cubicBezTo>
                <a:cubicBezTo>
                  <a:pt x="56" y="8"/>
                  <a:pt x="56" y="8"/>
                  <a:pt x="56" y="8"/>
                </a:cubicBezTo>
                <a:cubicBezTo>
                  <a:pt x="60" y="8"/>
                  <a:pt x="64" y="12"/>
                  <a:pt x="64" y="16"/>
                </a:cubicBezTo>
                <a:cubicBezTo>
                  <a:pt x="64" y="20"/>
                  <a:pt x="64" y="20"/>
                  <a:pt x="64" y="20"/>
                </a:cubicBezTo>
                <a:cubicBezTo>
                  <a:pt x="70" y="20"/>
                  <a:pt x="70" y="20"/>
                  <a:pt x="70" y="20"/>
                </a:cubicBezTo>
                <a:cubicBezTo>
                  <a:pt x="73" y="20"/>
                  <a:pt x="76" y="23"/>
                  <a:pt x="76" y="26"/>
                </a:cubicBezTo>
                <a:cubicBezTo>
                  <a:pt x="76" y="29"/>
                  <a:pt x="73" y="32"/>
                  <a:pt x="70" y="32"/>
                </a:cubicBezTo>
                <a:cubicBezTo>
                  <a:pt x="34" y="32"/>
                  <a:pt x="34" y="32"/>
                  <a:pt x="34" y="32"/>
                </a:cubicBezTo>
                <a:cubicBezTo>
                  <a:pt x="31" y="32"/>
                  <a:pt x="28" y="29"/>
                  <a:pt x="28" y="26"/>
                </a:cubicBezTo>
                <a:cubicBezTo>
                  <a:pt x="28" y="23"/>
                  <a:pt x="31" y="20"/>
                  <a:pt x="34" y="20"/>
                </a:cubicBezTo>
                <a:close/>
                <a:moveTo>
                  <a:pt x="96" y="112"/>
                </a:moveTo>
                <a:cubicBezTo>
                  <a:pt x="96" y="116"/>
                  <a:pt x="92" y="120"/>
                  <a:pt x="88" y="120"/>
                </a:cubicBezTo>
                <a:cubicBezTo>
                  <a:pt x="16" y="120"/>
                  <a:pt x="16" y="120"/>
                  <a:pt x="16" y="120"/>
                </a:cubicBezTo>
                <a:cubicBezTo>
                  <a:pt x="12" y="120"/>
                  <a:pt x="8" y="116"/>
                  <a:pt x="8" y="112"/>
                </a:cubicBezTo>
                <a:cubicBezTo>
                  <a:pt x="8" y="36"/>
                  <a:pt x="8" y="36"/>
                  <a:pt x="8" y="36"/>
                </a:cubicBezTo>
                <a:cubicBezTo>
                  <a:pt x="8" y="32"/>
                  <a:pt x="12" y="28"/>
                  <a:pt x="16" y="28"/>
                </a:cubicBezTo>
                <a:cubicBezTo>
                  <a:pt x="20" y="28"/>
                  <a:pt x="20" y="28"/>
                  <a:pt x="20" y="28"/>
                </a:cubicBezTo>
                <a:cubicBezTo>
                  <a:pt x="20" y="32"/>
                  <a:pt x="20" y="32"/>
                  <a:pt x="20" y="32"/>
                </a:cubicBezTo>
                <a:cubicBezTo>
                  <a:pt x="20" y="36"/>
                  <a:pt x="24" y="40"/>
                  <a:pt x="28" y="40"/>
                </a:cubicBezTo>
                <a:cubicBezTo>
                  <a:pt x="76" y="40"/>
                  <a:pt x="76" y="40"/>
                  <a:pt x="76" y="40"/>
                </a:cubicBezTo>
                <a:cubicBezTo>
                  <a:pt x="81" y="40"/>
                  <a:pt x="83" y="36"/>
                  <a:pt x="84" y="32"/>
                </a:cubicBezTo>
                <a:cubicBezTo>
                  <a:pt x="84" y="31"/>
                  <a:pt x="84" y="29"/>
                  <a:pt x="84" y="28"/>
                </a:cubicBezTo>
                <a:cubicBezTo>
                  <a:pt x="88" y="28"/>
                  <a:pt x="88" y="28"/>
                  <a:pt x="88" y="28"/>
                </a:cubicBezTo>
                <a:cubicBezTo>
                  <a:pt x="92" y="28"/>
                  <a:pt x="96" y="32"/>
                  <a:pt x="96" y="36"/>
                </a:cubicBezTo>
                <a:lnTo>
                  <a:pt x="96" y="112"/>
                </a:lnTo>
                <a:close/>
                <a:moveTo>
                  <a:pt x="76" y="76"/>
                </a:moveTo>
                <a:cubicBezTo>
                  <a:pt x="28" y="76"/>
                  <a:pt x="28" y="76"/>
                  <a:pt x="28" y="76"/>
                </a:cubicBezTo>
                <a:cubicBezTo>
                  <a:pt x="26" y="76"/>
                  <a:pt x="24" y="78"/>
                  <a:pt x="24" y="80"/>
                </a:cubicBezTo>
                <a:cubicBezTo>
                  <a:pt x="24" y="82"/>
                  <a:pt x="26" y="84"/>
                  <a:pt x="28" y="84"/>
                </a:cubicBezTo>
                <a:cubicBezTo>
                  <a:pt x="76" y="84"/>
                  <a:pt x="76" y="84"/>
                  <a:pt x="76" y="84"/>
                </a:cubicBezTo>
                <a:cubicBezTo>
                  <a:pt x="78" y="84"/>
                  <a:pt x="80" y="82"/>
                  <a:pt x="80" y="80"/>
                </a:cubicBezTo>
                <a:cubicBezTo>
                  <a:pt x="80" y="78"/>
                  <a:pt x="78" y="76"/>
                  <a:pt x="76" y="76"/>
                </a:cubicBezTo>
                <a:close/>
              </a:path>
            </a:pathLst>
          </a:custGeom>
          <a:gradFill flip="none" rotWithShape="1">
            <a:gsLst>
              <a:gs pos="0">
                <a:srgbClr val="9096AE"/>
              </a:gs>
              <a:gs pos="100000">
                <a:srgbClr val="F1F1F5"/>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9" name="Freeform 6"/>
          <p:cNvSpPr>
            <a:spLocks noEditPoints="1"/>
          </p:cNvSpPr>
          <p:nvPr/>
        </p:nvSpPr>
        <p:spPr bwMode="auto">
          <a:xfrm>
            <a:off x="6835406" y="3555715"/>
            <a:ext cx="365698" cy="363292"/>
          </a:xfrm>
          <a:custGeom>
            <a:avLst/>
            <a:gdLst>
              <a:gd name="T0" fmla="*/ 83 w 128"/>
              <a:gd name="T1" fmla="*/ 45 h 128"/>
              <a:gd name="T2" fmla="*/ 77 w 128"/>
              <a:gd name="T3" fmla="*/ 45 h 128"/>
              <a:gd name="T4" fmla="*/ 64 w 128"/>
              <a:gd name="T5" fmla="*/ 59 h 128"/>
              <a:gd name="T6" fmla="*/ 51 w 128"/>
              <a:gd name="T7" fmla="*/ 45 h 128"/>
              <a:gd name="T8" fmla="*/ 45 w 128"/>
              <a:gd name="T9" fmla="*/ 45 h 128"/>
              <a:gd name="T10" fmla="*/ 45 w 128"/>
              <a:gd name="T11" fmla="*/ 51 h 128"/>
              <a:gd name="T12" fmla="*/ 59 w 128"/>
              <a:gd name="T13" fmla="*/ 64 h 128"/>
              <a:gd name="T14" fmla="*/ 45 w 128"/>
              <a:gd name="T15" fmla="*/ 77 h 128"/>
              <a:gd name="T16" fmla="*/ 45 w 128"/>
              <a:gd name="T17" fmla="*/ 83 h 128"/>
              <a:gd name="T18" fmla="*/ 51 w 128"/>
              <a:gd name="T19" fmla="*/ 83 h 128"/>
              <a:gd name="T20" fmla="*/ 64 w 128"/>
              <a:gd name="T21" fmla="*/ 69 h 128"/>
              <a:gd name="T22" fmla="*/ 77 w 128"/>
              <a:gd name="T23" fmla="*/ 83 h 128"/>
              <a:gd name="T24" fmla="*/ 83 w 128"/>
              <a:gd name="T25" fmla="*/ 83 h 128"/>
              <a:gd name="T26" fmla="*/ 83 w 128"/>
              <a:gd name="T27" fmla="*/ 77 h 128"/>
              <a:gd name="T28" fmla="*/ 69 w 128"/>
              <a:gd name="T29" fmla="*/ 64 h 128"/>
              <a:gd name="T30" fmla="*/ 83 w 128"/>
              <a:gd name="T31" fmla="*/ 51 h 128"/>
              <a:gd name="T32" fmla="*/ 83 w 128"/>
              <a:gd name="T33" fmla="*/ 45 h 128"/>
              <a:gd name="T34" fmla="*/ 64 w 128"/>
              <a:gd name="T35" fmla="*/ 0 h 128"/>
              <a:gd name="T36" fmla="*/ 0 w 128"/>
              <a:gd name="T37" fmla="*/ 64 h 128"/>
              <a:gd name="T38" fmla="*/ 64 w 128"/>
              <a:gd name="T39" fmla="*/ 128 h 128"/>
              <a:gd name="T40" fmla="*/ 128 w 128"/>
              <a:gd name="T41" fmla="*/ 64 h 128"/>
              <a:gd name="T42" fmla="*/ 64 w 128"/>
              <a:gd name="T43" fmla="*/ 0 h 128"/>
              <a:gd name="T44" fmla="*/ 64 w 128"/>
              <a:gd name="T45" fmla="*/ 120 h 128"/>
              <a:gd name="T46" fmla="*/ 8 w 128"/>
              <a:gd name="T47" fmla="*/ 64 h 128"/>
              <a:gd name="T48" fmla="*/ 64 w 128"/>
              <a:gd name="T49" fmla="*/ 8 h 128"/>
              <a:gd name="T50" fmla="*/ 120 w 128"/>
              <a:gd name="T51" fmla="*/ 64 h 128"/>
              <a:gd name="T52" fmla="*/ 64 w 128"/>
              <a:gd name="T53"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 h="128">
                <a:moveTo>
                  <a:pt x="83" y="45"/>
                </a:moveTo>
                <a:cubicBezTo>
                  <a:pt x="81" y="44"/>
                  <a:pt x="79" y="44"/>
                  <a:pt x="77" y="45"/>
                </a:cubicBezTo>
                <a:cubicBezTo>
                  <a:pt x="64" y="59"/>
                  <a:pt x="64" y="59"/>
                  <a:pt x="64" y="59"/>
                </a:cubicBezTo>
                <a:cubicBezTo>
                  <a:pt x="51" y="45"/>
                  <a:pt x="51" y="45"/>
                  <a:pt x="51" y="45"/>
                </a:cubicBezTo>
                <a:cubicBezTo>
                  <a:pt x="49" y="44"/>
                  <a:pt x="47" y="44"/>
                  <a:pt x="45" y="45"/>
                </a:cubicBezTo>
                <a:cubicBezTo>
                  <a:pt x="44" y="47"/>
                  <a:pt x="44" y="49"/>
                  <a:pt x="45" y="51"/>
                </a:cubicBezTo>
                <a:cubicBezTo>
                  <a:pt x="59" y="64"/>
                  <a:pt x="59" y="64"/>
                  <a:pt x="59" y="64"/>
                </a:cubicBezTo>
                <a:cubicBezTo>
                  <a:pt x="45" y="77"/>
                  <a:pt x="45" y="77"/>
                  <a:pt x="45" y="77"/>
                </a:cubicBezTo>
                <a:cubicBezTo>
                  <a:pt x="44" y="79"/>
                  <a:pt x="44" y="81"/>
                  <a:pt x="45" y="83"/>
                </a:cubicBezTo>
                <a:cubicBezTo>
                  <a:pt x="47" y="84"/>
                  <a:pt x="49" y="84"/>
                  <a:pt x="51" y="83"/>
                </a:cubicBezTo>
                <a:cubicBezTo>
                  <a:pt x="64" y="69"/>
                  <a:pt x="64" y="69"/>
                  <a:pt x="64" y="69"/>
                </a:cubicBezTo>
                <a:cubicBezTo>
                  <a:pt x="77" y="83"/>
                  <a:pt x="77" y="83"/>
                  <a:pt x="77" y="83"/>
                </a:cubicBezTo>
                <a:cubicBezTo>
                  <a:pt x="79" y="84"/>
                  <a:pt x="81" y="84"/>
                  <a:pt x="83" y="83"/>
                </a:cubicBezTo>
                <a:cubicBezTo>
                  <a:pt x="84" y="81"/>
                  <a:pt x="84" y="79"/>
                  <a:pt x="83" y="77"/>
                </a:cubicBezTo>
                <a:cubicBezTo>
                  <a:pt x="69" y="64"/>
                  <a:pt x="69" y="64"/>
                  <a:pt x="69" y="64"/>
                </a:cubicBezTo>
                <a:cubicBezTo>
                  <a:pt x="83" y="51"/>
                  <a:pt x="83" y="51"/>
                  <a:pt x="83" y="51"/>
                </a:cubicBezTo>
                <a:cubicBezTo>
                  <a:pt x="84" y="49"/>
                  <a:pt x="84" y="47"/>
                  <a:pt x="83" y="45"/>
                </a:cubicBezTo>
                <a:close/>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20"/>
                </a:moveTo>
                <a:cubicBezTo>
                  <a:pt x="33" y="120"/>
                  <a:pt x="8" y="95"/>
                  <a:pt x="8" y="64"/>
                </a:cubicBezTo>
                <a:cubicBezTo>
                  <a:pt x="8" y="33"/>
                  <a:pt x="33" y="8"/>
                  <a:pt x="64" y="8"/>
                </a:cubicBezTo>
                <a:cubicBezTo>
                  <a:pt x="95" y="8"/>
                  <a:pt x="120" y="33"/>
                  <a:pt x="120" y="64"/>
                </a:cubicBezTo>
                <a:cubicBezTo>
                  <a:pt x="120" y="95"/>
                  <a:pt x="95" y="120"/>
                  <a:pt x="64" y="120"/>
                </a:cubicBezTo>
                <a:close/>
              </a:path>
            </a:pathLst>
          </a:custGeom>
          <a:gradFill flip="none" rotWithShape="1">
            <a:gsLst>
              <a:gs pos="0">
                <a:srgbClr val="9096AE"/>
              </a:gs>
              <a:gs pos="100000">
                <a:srgbClr val="F1F1F5"/>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0" name="Freeform 7"/>
          <p:cNvSpPr>
            <a:spLocks noEditPoints="1"/>
          </p:cNvSpPr>
          <p:nvPr/>
        </p:nvSpPr>
        <p:spPr bwMode="auto">
          <a:xfrm>
            <a:off x="5913151" y="3339075"/>
            <a:ext cx="365698" cy="364496"/>
          </a:xfrm>
          <a:custGeom>
            <a:avLst/>
            <a:gdLst>
              <a:gd name="T0" fmla="*/ 20 w 128"/>
              <a:gd name="T1" fmla="*/ 24 h 128"/>
              <a:gd name="T2" fmla="*/ 108 w 128"/>
              <a:gd name="T3" fmla="*/ 24 h 128"/>
              <a:gd name="T4" fmla="*/ 112 w 128"/>
              <a:gd name="T5" fmla="*/ 20 h 128"/>
              <a:gd name="T6" fmla="*/ 108 w 128"/>
              <a:gd name="T7" fmla="*/ 16 h 128"/>
              <a:gd name="T8" fmla="*/ 20 w 128"/>
              <a:gd name="T9" fmla="*/ 16 h 128"/>
              <a:gd name="T10" fmla="*/ 16 w 128"/>
              <a:gd name="T11" fmla="*/ 20 h 128"/>
              <a:gd name="T12" fmla="*/ 20 w 128"/>
              <a:gd name="T13" fmla="*/ 24 h 128"/>
              <a:gd name="T14" fmla="*/ 116 w 128"/>
              <a:gd name="T15" fmla="*/ 32 h 128"/>
              <a:gd name="T16" fmla="*/ 12 w 128"/>
              <a:gd name="T17" fmla="*/ 32 h 128"/>
              <a:gd name="T18" fmla="*/ 0 w 128"/>
              <a:gd name="T19" fmla="*/ 44 h 128"/>
              <a:gd name="T20" fmla="*/ 0 w 128"/>
              <a:gd name="T21" fmla="*/ 116 h 128"/>
              <a:gd name="T22" fmla="*/ 12 w 128"/>
              <a:gd name="T23" fmla="*/ 128 h 128"/>
              <a:gd name="T24" fmla="*/ 116 w 128"/>
              <a:gd name="T25" fmla="*/ 128 h 128"/>
              <a:gd name="T26" fmla="*/ 128 w 128"/>
              <a:gd name="T27" fmla="*/ 116 h 128"/>
              <a:gd name="T28" fmla="*/ 128 w 128"/>
              <a:gd name="T29" fmla="*/ 44 h 128"/>
              <a:gd name="T30" fmla="*/ 116 w 128"/>
              <a:gd name="T31" fmla="*/ 32 h 128"/>
              <a:gd name="T32" fmla="*/ 120 w 128"/>
              <a:gd name="T33" fmla="*/ 112 h 128"/>
              <a:gd name="T34" fmla="*/ 112 w 128"/>
              <a:gd name="T35" fmla="*/ 120 h 128"/>
              <a:gd name="T36" fmla="*/ 16 w 128"/>
              <a:gd name="T37" fmla="*/ 120 h 128"/>
              <a:gd name="T38" fmla="*/ 8 w 128"/>
              <a:gd name="T39" fmla="*/ 112 h 128"/>
              <a:gd name="T40" fmla="*/ 8 w 128"/>
              <a:gd name="T41" fmla="*/ 48 h 128"/>
              <a:gd name="T42" fmla="*/ 16 w 128"/>
              <a:gd name="T43" fmla="*/ 40 h 128"/>
              <a:gd name="T44" fmla="*/ 112 w 128"/>
              <a:gd name="T45" fmla="*/ 40 h 128"/>
              <a:gd name="T46" fmla="*/ 120 w 128"/>
              <a:gd name="T47" fmla="*/ 48 h 128"/>
              <a:gd name="T48" fmla="*/ 120 w 128"/>
              <a:gd name="T49" fmla="*/ 112 h 128"/>
              <a:gd name="T50" fmla="*/ 32 w 128"/>
              <a:gd name="T51" fmla="*/ 8 h 128"/>
              <a:gd name="T52" fmla="*/ 96 w 128"/>
              <a:gd name="T53" fmla="*/ 8 h 128"/>
              <a:gd name="T54" fmla="*/ 100 w 128"/>
              <a:gd name="T55" fmla="*/ 4 h 128"/>
              <a:gd name="T56" fmla="*/ 96 w 128"/>
              <a:gd name="T57" fmla="*/ 0 h 128"/>
              <a:gd name="T58" fmla="*/ 32 w 128"/>
              <a:gd name="T59" fmla="*/ 0 h 128"/>
              <a:gd name="T60" fmla="*/ 28 w 128"/>
              <a:gd name="T61" fmla="*/ 4 h 128"/>
              <a:gd name="T62" fmla="*/ 32 w 128"/>
              <a:gd name="T63"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28">
                <a:moveTo>
                  <a:pt x="20" y="24"/>
                </a:moveTo>
                <a:cubicBezTo>
                  <a:pt x="108" y="24"/>
                  <a:pt x="108" y="24"/>
                  <a:pt x="108" y="24"/>
                </a:cubicBezTo>
                <a:cubicBezTo>
                  <a:pt x="110" y="24"/>
                  <a:pt x="112" y="22"/>
                  <a:pt x="112" y="20"/>
                </a:cubicBezTo>
                <a:cubicBezTo>
                  <a:pt x="112" y="18"/>
                  <a:pt x="110" y="16"/>
                  <a:pt x="108" y="16"/>
                </a:cubicBezTo>
                <a:cubicBezTo>
                  <a:pt x="20" y="16"/>
                  <a:pt x="20" y="16"/>
                  <a:pt x="20" y="16"/>
                </a:cubicBezTo>
                <a:cubicBezTo>
                  <a:pt x="18" y="16"/>
                  <a:pt x="16" y="18"/>
                  <a:pt x="16" y="20"/>
                </a:cubicBezTo>
                <a:cubicBezTo>
                  <a:pt x="16" y="22"/>
                  <a:pt x="18" y="24"/>
                  <a:pt x="20" y="24"/>
                </a:cubicBezTo>
                <a:close/>
                <a:moveTo>
                  <a:pt x="116" y="32"/>
                </a:moveTo>
                <a:cubicBezTo>
                  <a:pt x="12" y="32"/>
                  <a:pt x="12" y="32"/>
                  <a:pt x="12" y="32"/>
                </a:cubicBezTo>
                <a:cubicBezTo>
                  <a:pt x="5" y="32"/>
                  <a:pt x="0" y="37"/>
                  <a:pt x="0" y="44"/>
                </a:cubicBezTo>
                <a:cubicBezTo>
                  <a:pt x="0" y="116"/>
                  <a:pt x="0" y="116"/>
                  <a:pt x="0" y="116"/>
                </a:cubicBezTo>
                <a:cubicBezTo>
                  <a:pt x="0" y="123"/>
                  <a:pt x="5" y="128"/>
                  <a:pt x="12" y="128"/>
                </a:cubicBezTo>
                <a:cubicBezTo>
                  <a:pt x="116" y="128"/>
                  <a:pt x="116" y="128"/>
                  <a:pt x="116" y="128"/>
                </a:cubicBezTo>
                <a:cubicBezTo>
                  <a:pt x="123" y="128"/>
                  <a:pt x="128" y="123"/>
                  <a:pt x="128" y="116"/>
                </a:cubicBezTo>
                <a:cubicBezTo>
                  <a:pt x="128" y="44"/>
                  <a:pt x="128" y="44"/>
                  <a:pt x="128" y="44"/>
                </a:cubicBezTo>
                <a:cubicBezTo>
                  <a:pt x="128" y="37"/>
                  <a:pt x="123" y="32"/>
                  <a:pt x="116" y="32"/>
                </a:cubicBezTo>
                <a:close/>
                <a:moveTo>
                  <a:pt x="120" y="112"/>
                </a:moveTo>
                <a:cubicBezTo>
                  <a:pt x="120" y="116"/>
                  <a:pt x="116" y="120"/>
                  <a:pt x="112" y="120"/>
                </a:cubicBezTo>
                <a:cubicBezTo>
                  <a:pt x="16" y="120"/>
                  <a:pt x="16" y="120"/>
                  <a:pt x="16" y="120"/>
                </a:cubicBezTo>
                <a:cubicBezTo>
                  <a:pt x="12" y="120"/>
                  <a:pt x="8" y="116"/>
                  <a:pt x="8" y="112"/>
                </a:cubicBezTo>
                <a:cubicBezTo>
                  <a:pt x="8" y="48"/>
                  <a:pt x="8" y="48"/>
                  <a:pt x="8" y="48"/>
                </a:cubicBezTo>
                <a:cubicBezTo>
                  <a:pt x="8" y="44"/>
                  <a:pt x="12" y="40"/>
                  <a:pt x="16" y="40"/>
                </a:cubicBezTo>
                <a:cubicBezTo>
                  <a:pt x="112" y="40"/>
                  <a:pt x="112" y="40"/>
                  <a:pt x="112" y="40"/>
                </a:cubicBezTo>
                <a:cubicBezTo>
                  <a:pt x="116" y="40"/>
                  <a:pt x="120" y="44"/>
                  <a:pt x="120" y="48"/>
                </a:cubicBezTo>
                <a:lnTo>
                  <a:pt x="120" y="112"/>
                </a:lnTo>
                <a:close/>
                <a:moveTo>
                  <a:pt x="32" y="8"/>
                </a:moveTo>
                <a:cubicBezTo>
                  <a:pt x="96" y="8"/>
                  <a:pt x="96" y="8"/>
                  <a:pt x="96" y="8"/>
                </a:cubicBezTo>
                <a:cubicBezTo>
                  <a:pt x="98" y="8"/>
                  <a:pt x="100" y="6"/>
                  <a:pt x="100" y="4"/>
                </a:cubicBezTo>
                <a:cubicBezTo>
                  <a:pt x="100" y="2"/>
                  <a:pt x="98" y="0"/>
                  <a:pt x="96" y="0"/>
                </a:cubicBezTo>
                <a:cubicBezTo>
                  <a:pt x="32" y="0"/>
                  <a:pt x="32" y="0"/>
                  <a:pt x="32" y="0"/>
                </a:cubicBezTo>
                <a:cubicBezTo>
                  <a:pt x="30" y="0"/>
                  <a:pt x="28" y="2"/>
                  <a:pt x="28" y="4"/>
                </a:cubicBezTo>
                <a:cubicBezTo>
                  <a:pt x="28" y="6"/>
                  <a:pt x="30" y="8"/>
                  <a:pt x="32" y="8"/>
                </a:cubicBezTo>
                <a:close/>
              </a:path>
            </a:pathLst>
          </a:custGeom>
          <a:gradFill flip="none" rotWithShape="1">
            <a:gsLst>
              <a:gs pos="0">
                <a:srgbClr val="9096AE"/>
              </a:gs>
              <a:gs pos="100000">
                <a:srgbClr val="F1F1F5"/>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1" name="Freeform 8"/>
          <p:cNvSpPr>
            <a:spLocks noEditPoints="1"/>
          </p:cNvSpPr>
          <p:nvPr/>
        </p:nvSpPr>
        <p:spPr bwMode="auto">
          <a:xfrm>
            <a:off x="5009824" y="3555113"/>
            <a:ext cx="365698" cy="364496"/>
          </a:xfrm>
          <a:custGeom>
            <a:avLst/>
            <a:gdLst>
              <a:gd name="T0" fmla="*/ 20 w 128"/>
              <a:gd name="T1" fmla="*/ 0 h 128"/>
              <a:gd name="T2" fmla="*/ 12 w 128"/>
              <a:gd name="T3" fmla="*/ 0 h 128"/>
              <a:gd name="T4" fmla="*/ 0 w 128"/>
              <a:gd name="T5" fmla="*/ 12 h 128"/>
              <a:gd name="T6" fmla="*/ 0 w 128"/>
              <a:gd name="T7" fmla="*/ 116 h 128"/>
              <a:gd name="T8" fmla="*/ 12 w 128"/>
              <a:gd name="T9" fmla="*/ 128 h 128"/>
              <a:gd name="T10" fmla="*/ 20 w 128"/>
              <a:gd name="T11" fmla="*/ 128 h 128"/>
              <a:gd name="T12" fmla="*/ 32 w 128"/>
              <a:gd name="T13" fmla="*/ 116 h 128"/>
              <a:gd name="T14" fmla="*/ 32 w 128"/>
              <a:gd name="T15" fmla="*/ 12 h 128"/>
              <a:gd name="T16" fmla="*/ 20 w 128"/>
              <a:gd name="T17" fmla="*/ 0 h 128"/>
              <a:gd name="T18" fmla="*/ 24 w 128"/>
              <a:gd name="T19" fmla="*/ 112 h 128"/>
              <a:gd name="T20" fmla="*/ 16 w 128"/>
              <a:gd name="T21" fmla="*/ 120 h 128"/>
              <a:gd name="T22" fmla="*/ 8 w 128"/>
              <a:gd name="T23" fmla="*/ 112 h 128"/>
              <a:gd name="T24" fmla="*/ 8 w 128"/>
              <a:gd name="T25" fmla="*/ 16 h 128"/>
              <a:gd name="T26" fmla="*/ 16 w 128"/>
              <a:gd name="T27" fmla="*/ 8 h 128"/>
              <a:gd name="T28" fmla="*/ 24 w 128"/>
              <a:gd name="T29" fmla="*/ 16 h 128"/>
              <a:gd name="T30" fmla="*/ 24 w 128"/>
              <a:gd name="T31" fmla="*/ 112 h 128"/>
              <a:gd name="T32" fmla="*/ 68 w 128"/>
              <a:gd name="T33" fmla="*/ 48 h 128"/>
              <a:gd name="T34" fmla="*/ 60 w 128"/>
              <a:gd name="T35" fmla="*/ 48 h 128"/>
              <a:gd name="T36" fmla="*/ 48 w 128"/>
              <a:gd name="T37" fmla="*/ 60 h 128"/>
              <a:gd name="T38" fmla="*/ 48 w 128"/>
              <a:gd name="T39" fmla="*/ 116 h 128"/>
              <a:gd name="T40" fmla="*/ 60 w 128"/>
              <a:gd name="T41" fmla="*/ 128 h 128"/>
              <a:gd name="T42" fmla="*/ 68 w 128"/>
              <a:gd name="T43" fmla="*/ 128 h 128"/>
              <a:gd name="T44" fmla="*/ 80 w 128"/>
              <a:gd name="T45" fmla="*/ 116 h 128"/>
              <a:gd name="T46" fmla="*/ 80 w 128"/>
              <a:gd name="T47" fmla="*/ 60 h 128"/>
              <a:gd name="T48" fmla="*/ 68 w 128"/>
              <a:gd name="T49" fmla="*/ 48 h 128"/>
              <a:gd name="T50" fmla="*/ 72 w 128"/>
              <a:gd name="T51" fmla="*/ 112 h 128"/>
              <a:gd name="T52" fmla="*/ 64 w 128"/>
              <a:gd name="T53" fmla="*/ 120 h 128"/>
              <a:gd name="T54" fmla="*/ 56 w 128"/>
              <a:gd name="T55" fmla="*/ 112 h 128"/>
              <a:gd name="T56" fmla="*/ 56 w 128"/>
              <a:gd name="T57" fmla="*/ 64 h 128"/>
              <a:gd name="T58" fmla="*/ 64 w 128"/>
              <a:gd name="T59" fmla="*/ 56 h 128"/>
              <a:gd name="T60" fmla="*/ 72 w 128"/>
              <a:gd name="T61" fmla="*/ 64 h 128"/>
              <a:gd name="T62" fmla="*/ 72 w 128"/>
              <a:gd name="T63" fmla="*/ 112 h 128"/>
              <a:gd name="T64" fmla="*/ 116 w 128"/>
              <a:gd name="T65" fmla="*/ 24 h 128"/>
              <a:gd name="T66" fmla="*/ 108 w 128"/>
              <a:gd name="T67" fmla="*/ 24 h 128"/>
              <a:gd name="T68" fmla="*/ 96 w 128"/>
              <a:gd name="T69" fmla="*/ 36 h 128"/>
              <a:gd name="T70" fmla="*/ 96 w 128"/>
              <a:gd name="T71" fmla="*/ 116 h 128"/>
              <a:gd name="T72" fmla="*/ 108 w 128"/>
              <a:gd name="T73" fmla="*/ 128 h 128"/>
              <a:gd name="T74" fmla="*/ 116 w 128"/>
              <a:gd name="T75" fmla="*/ 128 h 128"/>
              <a:gd name="T76" fmla="*/ 128 w 128"/>
              <a:gd name="T77" fmla="*/ 116 h 128"/>
              <a:gd name="T78" fmla="*/ 128 w 128"/>
              <a:gd name="T79" fmla="*/ 36 h 128"/>
              <a:gd name="T80" fmla="*/ 116 w 128"/>
              <a:gd name="T81" fmla="*/ 24 h 128"/>
              <a:gd name="T82" fmla="*/ 120 w 128"/>
              <a:gd name="T83" fmla="*/ 112 h 128"/>
              <a:gd name="T84" fmla="*/ 112 w 128"/>
              <a:gd name="T85" fmla="*/ 120 h 128"/>
              <a:gd name="T86" fmla="*/ 104 w 128"/>
              <a:gd name="T87" fmla="*/ 112 h 128"/>
              <a:gd name="T88" fmla="*/ 104 w 128"/>
              <a:gd name="T89" fmla="*/ 40 h 128"/>
              <a:gd name="T90" fmla="*/ 112 w 128"/>
              <a:gd name="T91" fmla="*/ 32 h 128"/>
              <a:gd name="T92" fmla="*/ 120 w 128"/>
              <a:gd name="T93" fmla="*/ 40 h 128"/>
              <a:gd name="T94" fmla="*/ 120 w 128"/>
              <a:gd name="T95"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 h="128">
                <a:moveTo>
                  <a:pt x="20" y="0"/>
                </a:moveTo>
                <a:cubicBezTo>
                  <a:pt x="12" y="0"/>
                  <a:pt x="12" y="0"/>
                  <a:pt x="12" y="0"/>
                </a:cubicBezTo>
                <a:cubicBezTo>
                  <a:pt x="5" y="0"/>
                  <a:pt x="0" y="5"/>
                  <a:pt x="0" y="12"/>
                </a:cubicBezTo>
                <a:cubicBezTo>
                  <a:pt x="0" y="116"/>
                  <a:pt x="0" y="116"/>
                  <a:pt x="0" y="116"/>
                </a:cubicBezTo>
                <a:cubicBezTo>
                  <a:pt x="0" y="123"/>
                  <a:pt x="5" y="128"/>
                  <a:pt x="12" y="128"/>
                </a:cubicBezTo>
                <a:cubicBezTo>
                  <a:pt x="20" y="128"/>
                  <a:pt x="20" y="128"/>
                  <a:pt x="20" y="128"/>
                </a:cubicBezTo>
                <a:cubicBezTo>
                  <a:pt x="27" y="128"/>
                  <a:pt x="32" y="123"/>
                  <a:pt x="32" y="116"/>
                </a:cubicBezTo>
                <a:cubicBezTo>
                  <a:pt x="32" y="12"/>
                  <a:pt x="32" y="12"/>
                  <a:pt x="32" y="12"/>
                </a:cubicBezTo>
                <a:cubicBezTo>
                  <a:pt x="32" y="5"/>
                  <a:pt x="27" y="0"/>
                  <a:pt x="20" y="0"/>
                </a:cubicBezTo>
                <a:close/>
                <a:moveTo>
                  <a:pt x="24" y="112"/>
                </a:moveTo>
                <a:cubicBezTo>
                  <a:pt x="24" y="116"/>
                  <a:pt x="20" y="120"/>
                  <a:pt x="16" y="120"/>
                </a:cubicBezTo>
                <a:cubicBezTo>
                  <a:pt x="12" y="120"/>
                  <a:pt x="8" y="116"/>
                  <a:pt x="8" y="112"/>
                </a:cubicBezTo>
                <a:cubicBezTo>
                  <a:pt x="8" y="16"/>
                  <a:pt x="8" y="16"/>
                  <a:pt x="8" y="16"/>
                </a:cubicBezTo>
                <a:cubicBezTo>
                  <a:pt x="8" y="12"/>
                  <a:pt x="12" y="8"/>
                  <a:pt x="16" y="8"/>
                </a:cubicBezTo>
                <a:cubicBezTo>
                  <a:pt x="20" y="8"/>
                  <a:pt x="24" y="12"/>
                  <a:pt x="24" y="16"/>
                </a:cubicBezTo>
                <a:lnTo>
                  <a:pt x="24" y="112"/>
                </a:lnTo>
                <a:close/>
                <a:moveTo>
                  <a:pt x="68" y="48"/>
                </a:moveTo>
                <a:cubicBezTo>
                  <a:pt x="60" y="48"/>
                  <a:pt x="60" y="48"/>
                  <a:pt x="60" y="48"/>
                </a:cubicBezTo>
                <a:cubicBezTo>
                  <a:pt x="53" y="48"/>
                  <a:pt x="48" y="53"/>
                  <a:pt x="48" y="60"/>
                </a:cubicBezTo>
                <a:cubicBezTo>
                  <a:pt x="48" y="116"/>
                  <a:pt x="48" y="116"/>
                  <a:pt x="48" y="116"/>
                </a:cubicBezTo>
                <a:cubicBezTo>
                  <a:pt x="48" y="123"/>
                  <a:pt x="53" y="128"/>
                  <a:pt x="60" y="128"/>
                </a:cubicBezTo>
                <a:cubicBezTo>
                  <a:pt x="68" y="128"/>
                  <a:pt x="68" y="128"/>
                  <a:pt x="68" y="128"/>
                </a:cubicBezTo>
                <a:cubicBezTo>
                  <a:pt x="75" y="128"/>
                  <a:pt x="80" y="123"/>
                  <a:pt x="80" y="116"/>
                </a:cubicBezTo>
                <a:cubicBezTo>
                  <a:pt x="80" y="60"/>
                  <a:pt x="80" y="60"/>
                  <a:pt x="80" y="60"/>
                </a:cubicBezTo>
                <a:cubicBezTo>
                  <a:pt x="80" y="53"/>
                  <a:pt x="75" y="48"/>
                  <a:pt x="68" y="48"/>
                </a:cubicBezTo>
                <a:close/>
                <a:moveTo>
                  <a:pt x="72" y="112"/>
                </a:moveTo>
                <a:cubicBezTo>
                  <a:pt x="72" y="116"/>
                  <a:pt x="68" y="120"/>
                  <a:pt x="64" y="120"/>
                </a:cubicBezTo>
                <a:cubicBezTo>
                  <a:pt x="60" y="120"/>
                  <a:pt x="56" y="116"/>
                  <a:pt x="56" y="112"/>
                </a:cubicBezTo>
                <a:cubicBezTo>
                  <a:pt x="56" y="64"/>
                  <a:pt x="56" y="64"/>
                  <a:pt x="56" y="64"/>
                </a:cubicBezTo>
                <a:cubicBezTo>
                  <a:pt x="56" y="60"/>
                  <a:pt x="60" y="56"/>
                  <a:pt x="64" y="56"/>
                </a:cubicBezTo>
                <a:cubicBezTo>
                  <a:pt x="68" y="56"/>
                  <a:pt x="72" y="60"/>
                  <a:pt x="72" y="64"/>
                </a:cubicBezTo>
                <a:lnTo>
                  <a:pt x="72" y="112"/>
                </a:lnTo>
                <a:close/>
                <a:moveTo>
                  <a:pt x="116" y="24"/>
                </a:moveTo>
                <a:cubicBezTo>
                  <a:pt x="108" y="24"/>
                  <a:pt x="108" y="24"/>
                  <a:pt x="108" y="24"/>
                </a:cubicBezTo>
                <a:cubicBezTo>
                  <a:pt x="101" y="24"/>
                  <a:pt x="96" y="29"/>
                  <a:pt x="96" y="36"/>
                </a:cubicBezTo>
                <a:cubicBezTo>
                  <a:pt x="96" y="116"/>
                  <a:pt x="96" y="116"/>
                  <a:pt x="96" y="116"/>
                </a:cubicBezTo>
                <a:cubicBezTo>
                  <a:pt x="96" y="123"/>
                  <a:pt x="101" y="128"/>
                  <a:pt x="108" y="128"/>
                </a:cubicBezTo>
                <a:cubicBezTo>
                  <a:pt x="116" y="128"/>
                  <a:pt x="116" y="128"/>
                  <a:pt x="116" y="128"/>
                </a:cubicBezTo>
                <a:cubicBezTo>
                  <a:pt x="123" y="128"/>
                  <a:pt x="128" y="123"/>
                  <a:pt x="128" y="116"/>
                </a:cubicBezTo>
                <a:cubicBezTo>
                  <a:pt x="128" y="36"/>
                  <a:pt x="128" y="36"/>
                  <a:pt x="128" y="36"/>
                </a:cubicBezTo>
                <a:cubicBezTo>
                  <a:pt x="128" y="29"/>
                  <a:pt x="123" y="24"/>
                  <a:pt x="116" y="24"/>
                </a:cubicBezTo>
                <a:close/>
                <a:moveTo>
                  <a:pt x="120" y="112"/>
                </a:moveTo>
                <a:cubicBezTo>
                  <a:pt x="120" y="116"/>
                  <a:pt x="116" y="120"/>
                  <a:pt x="112" y="120"/>
                </a:cubicBezTo>
                <a:cubicBezTo>
                  <a:pt x="108" y="120"/>
                  <a:pt x="104" y="116"/>
                  <a:pt x="104" y="112"/>
                </a:cubicBezTo>
                <a:cubicBezTo>
                  <a:pt x="104" y="40"/>
                  <a:pt x="104" y="40"/>
                  <a:pt x="104" y="40"/>
                </a:cubicBezTo>
                <a:cubicBezTo>
                  <a:pt x="104" y="36"/>
                  <a:pt x="108" y="32"/>
                  <a:pt x="112" y="32"/>
                </a:cubicBezTo>
                <a:cubicBezTo>
                  <a:pt x="116" y="32"/>
                  <a:pt x="120" y="36"/>
                  <a:pt x="120" y="40"/>
                </a:cubicBezTo>
                <a:lnTo>
                  <a:pt x="120" y="112"/>
                </a:lnTo>
                <a:close/>
              </a:path>
            </a:pathLst>
          </a:custGeom>
          <a:gradFill flip="none" rotWithShape="1">
            <a:gsLst>
              <a:gs pos="0">
                <a:srgbClr val="9096AE"/>
              </a:gs>
              <a:gs pos="100000">
                <a:srgbClr val="F1F1F5"/>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2" name="Freeform 9"/>
          <p:cNvSpPr>
            <a:spLocks noEditPoints="1"/>
          </p:cNvSpPr>
          <p:nvPr/>
        </p:nvSpPr>
        <p:spPr bwMode="auto">
          <a:xfrm>
            <a:off x="4342904" y="4284801"/>
            <a:ext cx="365698" cy="364496"/>
          </a:xfrm>
          <a:custGeom>
            <a:avLst/>
            <a:gdLst>
              <a:gd name="T0" fmla="*/ 36 w 128"/>
              <a:gd name="T1" fmla="*/ 44 h 128"/>
              <a:gd name="T2" fmla="*/ 92 w 128"/>
              <a:gd name="T3" fmla="*/ 44 h 128"/>
              <a:gd name="T4" fmla="*/ 96 w 128"/>
              <a:gd name="T5" fmla="*/ 40 h 128"/>
              <a:gd name="T6" fmla="*/ 92 w 128"/>
              <a:gd name="T7" fmla="*/ 36 h 128"/>
              <a:gd name="T8" fmla="*/ 36 w 128"/>
              <a:gd name="T9" fmla="*/ 36 h 128"/>
              <a:gd name="T10" fmla="*/ 32 w 128"/>
              <a:gd name="T11" fmla="*/ 40 h 128"/>
              <a:gd name="T12" fmla="*/ 36 w 128"/>
              <a:gd name="T13" fmla="*/ 44 h 128"/>
              <a:gd name="T14" fmla="*/ 100 w 128"/>
              <a:gd name="T15" fmla="*/ 56 h 128"/>
              <a:gd name="T16" fmla="*/ 96 w 128"/>
              <a:gd name="T17" fmla="*/ 52 h 128"/>
              <a:gd name="T18" fmla="*/ 32 w 128"/>
              <a:gd name="T19" fmla="*/ 52 h 128"/>
              <a:gd name="T20" fmla="*/ 28 w 128"/>
              <a:gd name="T21" fmla="*/ 56 h 128"/>
              <a:gd name="T22" fmla="*/ 32 w 128"/>
              <a:gd name="T23" fmla="*/ 60 h 128"/>
              <a:gd name="T24" fmla="*/ 96 w 128"/>
              <a:gd name="T25" fmla="*/ 60 h 128"/>
              <a:gd name="T26" fmla="*/ 100 w 128"/>
              <a:gd name="T27" fmla="*/ 56 h 128"/>
              <a:gd name="T28" fmla="*/ 108 w 128"/>
              <a:gd name="T29" fmla="*/ 8 h 128"/>
              <a:gd name="T30" fmla="*/ 100 w 128"/>
              <a:gd name="T31" fmla="*/ 0 h 128"/>
              <a:gd name="T32" fmla="*/ 24 w 128"/>
              <a:gd name="T33" fmla="*/ 0 h 128"/>
              <a:gd name="T34" fmla="*/ 16 w 128"/>
              <a:gd name="T35" fmla="*/ 8 h 128"/>
              <a:gd name="T36" fmla="*/ 0 w 128"/>
              <a:gd name="T37" fmla="*/ 76 h 128"/>
              <a:gd name="T38" fmla="*/ 0 w 128"/>
              <a:gd name="T39" fmla="*/ 116 h 128"/>
              <a:gd name="T40" fmla="*/ 12 w 128"/>
              <a:gd name="T41" fmla="*/ 128 h 128"/>
              <a:gd name="T42" fmla="*/ 116 w 128"/>
              <a:gd name="T43" fmla="*/ 128 h 128"/>
              <a:gd name="T44" fmla="*/ 128 w 128"/>
              <a:gd name="T45" fmla="*/ 116 h 128"/>
              <a:gd name="T46" fmla="*/ 128 w 128"/>
              <a:gd name="T47" fmla="*/ 76 h 128"/>
              <a:gd name="T48" fmla="*/ 108 w 128"/>
              <a:gd name="T49" fmla="*/ 8 h 128"/>
              <a:gd name="T50" fmla="*/ 24 w 128"/>
              <a:gd name="T51" fmla="*/ 12 h 128"/>
              <a:gd name="T52" fmla="*/ 28 w 128"/>
              <a:gd name="T53" fmla="*/ 8 h 128"/>
              <a:gd name="T54" fmla="*/ 96 w 128"/>
              <a:gd name="T55" fmla="*/ 8 h 128"/>
              <a:gd name="T56" fmla="*/ 100 w 128"/>
              <a:gd name="T57" fmla="*/ 12 h 128"/>
              <a:gd name="T58" fmla="*/ 119 w 128"/>
              <a:gd name="T59" fmla="*/ 72 h 128"/>
              <a:gd name="T60" fmla="*/ 92 w 128"/>
              <a:gd name="T61" fmla="*/ 72 h 128"/>
              <a:gd name="T62" fmla="*/ 88 w 128"/>
              <a:gd name="T63" fmla="*/ 72 h 128"/>
              <a:gd name="T64" fmla="*/ 84 w 128"/>
              <a:gd name="T65" fmla="*/ 76 h 128"/>
              <a:gd name="T66" fmla="*/ 84 w 128"/>
              <a:gd name="T67" fmla="*/ 88 h 128"/>
              <a:gd name="T68" fmla="*/ 80 w 128"/>
              <a:gd name="T69" fmla="*/ 92 h 128"/>
              <a:gd name="T70" fmla="*/ 48 w 128"/>
              <a:gd name="T71" fmla="*/ 92 h 128"/>
              <a:gd name="T72" fmla="*/ 44 w 128"/>
              <a:gd name="T73" fmla="*/ 88 h 128"/>
              <a:gd name="T74" fmla="*/ 44 w 128"/>
              <a:gd name="T75" fmla="*/ 76 h 128"/>
              <a:gd name="T76" fmla="*/ 40 w 128"/>
              <a:gd name="T77" fmla="*/ 72 h 128"/>
              <a:gd name="T78" fmla="*/ 36 w 128"/>
              <a:gd name="T79" fmla="*/ 72 h 128"/>
              <a:gd name="T80" fmla="*/ 9 w 128"/>
              <a:gd name="T81" fmla="*/ 72 h 128"/>
              <a:gd name="T82" fmla="*/ 24 w 128"/>
              <a:gd name="T83" fmla="*/ 12 h 128"/>
              <a:gd name="T84" fmla="*/ 120 w 128"/>
              <a:gd name="T85" fmla="*/ 112 h 128"/>
              <a:gd name="T86" fmla="*/ 112 w 128"/>
              <a:gd name="T87" fmla="*/ 120 h 128"/>
              <a:gd name="T88" fmla="*/ 16 w 128"/>
              <a:gd name="T89" fmla="*/ 120 h 128"/>
              <a:gd name="T90" fmla="*/ 8 w 128"/>
              <a:gd name="T91" fmla="*/ 112 h 128"/>
              <a:gd name="T92" fmla="*/ 8 w 128"/>
              <a:gd name="T93" fmla="*/ 80 h 128"/>
              <a:gd name="T94" fmla="*/ 36 w 128"/>
              <a:gd name="T95" fmla="*/ 80 h 128"/>
              <a:gd name="T96" fmla="*/ 36 w 128"/>
              <a:gd name="T97" fmla="*/ 92 h 128"/>
              <a:gd name="T98" fmla="*/ 44 w 128"/>
              <a:gd name="T99" fmla="*/ 100 h 128"/>
              <a:gd name="T100" fmla="*/ 84 w 128"/>
              <a:gd name="T101" fmla="*/ 100 h 128"/>
              <a:gd name="T102" fmla="*/ 92 w 128"/>
              <a:gd name="T103" fmla="*/ 92 h 128"/>
              <a:gd name="T104" fmla="*/ 92 w 128"/>
              <a:gd name="T105" fmla="*/ 80 h 128"/>
              <a:gd name="T106" fmla="*/ 120 w 128"/>
              <a:gd name="T107" fmla="*/ 80 h 128"/>
              <a:gd name="T108" fmla="*/ 120 w 128"/>
              <a:gd name="T109" fmla="*/ 112 h 128"/>
              <a:gd name="T110" fmla="*/ 40 w 128"/>
              <a:gd name="T111" fmla="*/ 28 h 128"/>
              <a:gd name="T112" fmla="*/ 88 w 128"/>
              <a:gd name="T113" fmla="*/ 28 h 128"/>
              <a:gd name="T114" fmla="*/ 92 w 128"/>
              <a:gd name="T115" fmla="*/ 24 h 128"/>
              <a:gd name="T116" fmla="*/ 88 w 128"/>
              <a:gd name="T117" fmla="*/ 20 h 128"/>
              <a:gd name="T118" fmla="*/ 40 w 128"/>
              <a:gd name="T119" fmla="*/ 20 h 128"/>
              <a:gd name="T120" fmla="*/ 36 w 128"/>
              <a:gd name="T121" fmla="*/ 24 h 128"/>
              <a:gd name="T122" fmla="*/ 40 w 128"/>
              <a:gd name="T123" fmla="*/ 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 h="128">
                <a:moveTo>
                  <a:pt x="36" y="44"/>
                </a:moveTo>
                <a:cubicBezTo>
                  <a:pt x="92" y="44"/>
                  <a:pt x="92" y="44"/>
                  <a:pt x="92" y="44"/>
                </a:cubicBezTo>
                <a:cubicBezTo>
                  <a:pt x="94" y="44"/>
                  <a:pt x="96" y="42"/>
                  <a:pt x="96" y="40"/>
                </a:cubicBezTo>
                <a:cubicBezTo>
                  <a:pt x="96" y="38"/>
                  <a:pt x="94" y="36"/>
                  <a:pt x="92" y="36"/>
                </a:cubicBezTo>
                <a:cubicBezTo>
                  <a:pt x="36" y="36"/>
                  <a:pt x="36" y="36"/>
                  <a:pt x="36" y="36"/>
                </a:cubicBezTo>
                <a:cubicBezTo>
                  <a:pt x="34" y="36"/>
                  <a:pt x="32" y="38"/>
                  <a:pt x="32" y="40"/>
                </a:cubicBezTo>
                <a:cubicBezTo>
                  <a:pt x="32" y="42"/>
                  <a:pt x="34" y="44"/>
                  <a:pt x="36" y="44"/>
                </a:cubicBezTo>
                <a:close/>
                <a:moveTo>
                  <a:pt x="100" y="56"/>
                </a:moveTo>
                <a:cubicBezTo>
                  <a:pt x="100" y="54"/>
                  <a:pt x="98" y="52"/>
                  <a:pt x="96" y="52"/>
                </a:cubicBezTo>
                <a:cubicBezTo>
                  <a:pt x="32" y="52"/>
                  <a:pt x="32" y="52"/>
                  <a:pt x="32" y="52"/>
                </a:cubicBezTo>
                <a:cubicBezTo>
                  <a:pt x="30" y="52"/>
                  <a:pt x="28" y="54"/>
                  <a:pt x="28" y="56"/>
                </a:cubicBezTo>
                <a:cubicBezTo>
                  <a:pt x="28" y="58"/>
                  <a:pt x="30" y="60"/>
                  <a:pt x="32" y="60"/>
                </a:cubicBezTo>
                <a:cubicBezTo>
                  <a:pt x="96" y="60"/>
                  <a:pt x="96" y="60"/>
                  <a:pt x="96" y="60"/>
                </a:cubicBezTo>
                <a:cubicBezTo>
                  <a:pt x="98" y="60"/>
                  <a:pt x="100" y="58"/>
                  <a:pt x="100" y="56"/>
                </a:cubicBezTo>
                <a:close/>
                <a:moveTo>
                  <a:pt x="108" y="8"/>
                </a:moveTo>
                <a:cubicBezTo>
                  <a:pt x="107" y="5"/>
                  <a:pt x="104" y="0"/>
                  <a:pt x="100" y="0"/>
                </a:cubicBezTo>
                <a:cubicBezTo>
                  <a:pt x="24" y="0"/>
                  <a:pt x="24" y="0"/>
                  <a:pt x="24" y="0"/>
                </a:cubicBezTo>
                <a:cubicBezTo>
                  <a:pt x="20" y="0"/>
                  <a:pt x="17" y="5"/>
                  <a:pt x="16" y="8"/>
                </a:cubicBezTo>
                <a:cubicBezTo>
                  <a:pt x="0" y="76"/>
                  <a:pt x="0" y="76"/>
                  <a:pt x="0" y="76"/>
                </a:cubicBezTo>
                <a:cubicBezTo>
                  <a:pt x="0" y="116"/>
                  <a:pt x="0" y="116"/>
                  <a:pt x="0" y="116"/>
                </a:cubicBezTo>
                <a:cubicBezTo>
                  <a:pt x="0" y="123"/>
                  <a:pt x="5" y="128"/>
                  <a:pt x="12" y="128"/>
                </a:cubicBezTo>
                <a:cubicBezTo>
                  <a:pt x="116" y="128"/>
                  <a:pt x="116" y="128"/>
                  <a:pt x="116" y="128"/>
                </a:cubicBezTo>
                <a:cubicBezTo>
                  <a:pt x="123" y="128"/>
                  <a:pt x="128" y="123"/>
                  <a:pt x="128" y="116"/>
                </a:cubicBezTo>
                <a:cubicBezTo>
                  <a:pt x="128" y="76"/>
                  <a:pt x="128" y="76"/>
                  <a:pt x="128" y="76"/>
                </a:cubicBezTo>
                <a:lnTo>
                  <a:pt x="108" y="8"/>
                </a:lnTo>
                <a:close/>
                <a:moveTo>
                  <a:pt x="24" y="12"/>
                </a:moveTo>
                <a:cubicBezTo>
                  <a:pt x="24" y="10"/>
                  <a:pt x="26" y="8"/>
                  <a:pt x="28" y="8"/>
                </a:cubicBezTo>
                <a:cubicBezTo>
                  <a:pt x="96" y="8"/>
                  <a:pt x="96" y="8"/>
                  <a:pt x="96" y="8"/>
                </a:cubicBezTo>
                <a:cubicBezTo>
                  <a:pt x="98" y="8"/>
                  <a:pt x="100" y="10"/>
                  <a:pt x="100" y="12"/>
                </a:cubicBezTo>
                <a:cubicBezTo>
                  <a:pt x="119" y="72"/>
                  <a:pt x="119" y="72"/>
                  <a:pt x="119" y="72"/>
                </a:cubicBezTo>
                <a:cubicBezTo>
                  <a:pt x="92" y="72"/>
                  <a:pt x="92" y="72"/>
                  <a:pt x="92" y="72"/>
                </a:cubicBezTo>
                <a:cubicBezTo>
                  <a:pt x="88" y="72"/>
                  <a:pt x="88" y="72"/>
                  <a:pt x="88" y="72"/>
                </a:cubicBezTo>
                <a:cubicBezTo>
                  <a:pt x="84" y="72"/>
                  <a:pt x="84" y="76"/>
                  <a:pt x="84" y="76"/>
                </a:cubicBezTo>
                <a:cubicBezTo>
                  <a:pt x="84" y="88"/>
                  <a:pt x="84" y="88"/>
                  <a:pt x="84" y="88"/>
                </a:cubicBezTo>
                <a:cubicBezTo>
                  <a:pt x="84" y="90"/>
                  <a:pt x="82" y="92"/>
                  <a:pt x="80" y="92"/>
                </a:cubicBezTo>
                <a:cubicBezTo>
                  <a:pt x="48" y="92"/>
                  <a:pt x="48" y="92"/>
                  <a:pt x="48" y="92"/>
                </a:cubicBezTo>
                <a:cubicBezTo>
                  <a:pt x="46" y="92"/>
                  <a:pt x="44" y="90"/>
                  <a:pt x="44" y="88"/>
                </a:cubicBezTo>
                <a:cubicBezTo>
                  <a:pt x="44" y="76"/>
                  <a:pt x="44" y="76"/>
                  <a:pt x="44" y="76"/>
                </a:cubicBezTo>
                <a:cubicBezTo>
                  <a:pt x="44" y="76"/>
                  <a:pt x="44" y="72"/>
                  <a:pt x="40" y="72"/>
                </a:cubicBezTo>
                <a:cubicBezTo>
                  <a:pt x="36" y="72"/>
                  <a:pt x="36" y="72"/>
                  <a:pt x="36" y="72"/>
                </a:cubicBezTo>
                <a:cubicBezTo>
                  <a:pt x="9" y="72"/>
                  <a:pt x="9" y="72"/>
                  <a:pt x="9" y="72"/>
                </a:cubicBezTo>
                <a:lnTo>
                  <a:pt x="24" y="12"/>
                </a:lnTo>
                <a:close/>
                <a:moveTo>
                  <a:pt x="120" y="112"/>
                </a:moveTo>
                <a:cubicBezTo>
                  <a:pt x="120" y="116"/>
                  <a:pt x="116" y="120"/>
                  <a:pt x="112" y="120"/>
                </a:cubicBezTo>
                <a:cubicBezTo>
                  <a:pt x="16" y="120"/>
                  <a:pt x="16" y="120"/>
                  <a:pt x="16" y="120"/>
                </a:cubicBezTo>
                <a:cubicBezTo>
                  <a:pt x="12" y="120"/>
                  <a:pt x="8" y="116"/>
                  <a:pt x="8" y="112"/>
                </a:cubicBezTo>
                <a:cubicBezTo>
                  <a:pt x="8" y="80"/>
                  <a:pt x="8" y="80"/>
                  <a:pt x="8" y="80"/>
                </a:cubicBezTo>
                <a:cubicBezTo>
                  <a:pt x="36" y="80"/>
                  <a:pt x="36" y="80"/>
                  <a:pt x="36" y="80"/>
                </a:cubicBezTo>
                <a:cubicBezTo>
                  <a:pt x="36" y="92"/>
                  <a:pt x="36" y="92"/>
                  <a:pt x="36" y="92"/>
                </a:cubicBezTo>
                <a:cubicBezTo>
                  <a:pt x="36" y="96"/>
                  <a:pt x="40" y="100"/>
                  <a:pt x="44" y="100"/>
                </a:cubicBezTo>
                <a:cubicBezTo>
                  <a:pt x="84" y="100"/>
                  <a:pt x="84" y="100"/>
                  <a:pt x="84" y="100"/>
                </a:cubicBezTo>
                <a:cubicBezTo>
                  <a:pt x="88" y="100"/>
                  <a:pt x="92" y="96"/>
                  <a:pt x="92" y="92"/>
                </a:cubicBezTo>
                <a:cubicBezTo>
                  <a:pt x="92" y="80"/>
                  <a:pt x="92" y="80"/>
                  <a:pt x="92" y="80"/>
                </a:cubicBezTo>
                <a:cubicBezTo>
                  <a:pt x="120" y="80"/>
                  <a:pt x="120" y="80"/>
                  <a:pt x="120" y="80"/>
                </a:cubicBezTo>
                <a:lnTo>
                  <a:pt x="120" y="112"/>
                </a:lnTo>
                <a:close/>
                <a:moveTo>
                  <a:pt x="40" y="28"/>
                </a:moveTo>
                <a:cubicBezTo>
                  <a:pt x="88" y="28"/>
                  <a:pt x="88" y="28"/>
                  <a:pt x="88" y="28"/>
                </a:cubicBezTo>
                <a:cubicBezTo>
                  <a:pt x="90" y="28"/>
                  <a:pt x="92" y="26"/>
                  <a:pt x="92" y="24"/>
                </a:cubicBezTo>
                <a:cubicBezTo>
                  <a:pt x="92" y="22"/>
                  <a:pt x="90" y="20"/>
                  <a:pt x="88" y="20"/>
                </a:cubicBezTo>
                <a:cubicBezTo>
                  <a:pt x="40" y="20"/>
                  <a:pt x="40" y="20"/>
                  <a:pt x="40" y="20"/>
                </a:cubicBezTo>
                <a:cubicBezTo>
                  <a:pt x="38" y="20"/>
                  <a:pt x="36" y="22"/>
                  <a:pt x="36" y="24"/>
                </a:cubicBezTo>
                <a:cubicBezTo>
                  <a:pt x="36" y="26"/>
                  <a:pt x="38" y="28"/>
                  <a:pt x="40" y="28"/>
                </a:cubicBezTo>
                <a:close/>
              </a:path>
            </a:pathLst>
          </a:custGeom>
          <a:gradFill flip="none" rotWithShape="1">
            <a:gsLst>
              <a:gs pos="0">
                <a:srgbClr val="9096AE"/>
              </a:gs>
              <a:gs pos="100000">
                <a:srgbClr val="F1F1F5"/>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4" name="文本框 23"/>
          <p:cNvSpPr txBox="1"/>
          <p:nvPr/>
        </p:nvSpPr>
        <p:spPr>
          <a:xfrm>
            <a:off x="2011760" y="4012312"/>
            <a:ext cx="1800493" cy="369332"/>
          </a:xfrm>
          <a:prstGeom prst="rect">
            <a:avLst/>
          </a:prstGeom>
          <a:noFill/>
        </p:spPr>
        <p:txBody>
          <a:bodyPr wrap="none" rtlCol="0">
            <a:spAutoFit/>
          </a:bodyPr>
          <a:lstStyle/>
          <a:p>
            <a:pPr lvl="0"/>
            <a:r>
              <a:rPr lang="zh-CN" altLang="en-US" dirty="0" smtClean="0">
                <a:solidFill>
                  <a:schemeClr val="bg1"/>
                </a:solidFill>
                <a:ea typeface="微软雅黑" panose="020B0503020204020204" pitchFamily="34" charset="-122"/>
              </a:rPr>
              <a:t>石墨烯历史简述</a:t>
            </a:r>
            <a:endParaRPr lang="zh-CN" altLang="en-US" dirty="0">
              <a:solidFill>
                <a:schemeClr val="bg1"/>
              </a:solidFill>
              <a:ea typeface="微软雅黑" panose="020B0503020204020204" pitchFamily="34" charset="-122"/>
            </a:endParaRPr>
          </a:p>
        </p:txBody>
      </p:sp>
      <p:sp>
        <p:nvSpPr>
          <p:cNvPr id="25" name="文本框 24"/>
          <p:cNvSpPr txBox="1"/>
          <p:nvPr/>
        </p:nvSpPr>
        <p:spPr>
          <a:xfrm>
            <a:off x="3006304" y="2574646"/>
            <a:ext cx="2037737" cy="369332"/>
          </a:xfrm>
          <a:prstGeom prst="rect">
            <a:avLst/>
          </a:prstGeom>
          <a:noFill/>
        </p:spPr>
        <p:txBody>
          <a:bodyPr wrap="none" rtlCol="0">
            <a:spAutoFit/>
          </a:bodyPr>
          <a:lstStyle/>
          <a:p>
            <a:r>
              <a:rPr lang="zh-CN" altLang="en-US" dirty="0" smtClean="0">
                <a:solidFill>
                  <a:schemeClr val="bg1"/>
                </a:solidFill>
                <a:ea typeface="微软雅黑" panose="020B0503020204020204" pitchFamily="34" charset="-122"/>
              </a:rPr>
              <a:t>石墨烯的奇异性质</a:t>
            </a:r>
            <a:endParaRPr lang="zh-CN" altLang="en-US" dirty="0">
              <a:solidFill>
                <a:schemeClr val="bg1"/>
              </a:solidFill>
              <a:ea typeface="微软雅黑" panose="020B0503020204020204" pitchFamily="34" charset="-122"/>
            </a:endParaRPr>
          </a:p>
        </p:txBody>
      </p:sp>
      <p:sp>
        <p:nvSpPr>
          <p:cNvPr id="26" name="文本框 25"/>
          <p:cNvSpPr txBox="1"/>
          <p:nvPr/>
        </p:nvSpPr>
        <p:spPr>
          <a:xfrm>
            <a:off x="5358788" y="2004350"/>
            <a:ext cx="2037737" cy="369332"/>
          </a:xfrm>
          <a:prstGeom prst="rect">
            <a:avLst/>
          </a:prstGeom>
          <a:noFill/>
        </p:spPr>
        <p:txBody>
          <a:bodyPr wrap="none" rtlCol="0">
            <a:spAutoFit/>
          </a:bodyPr>
          <a:lstStyle/>
          <a:p>
            <a:r>
              <a:rPr lang="zh-CN" altLang="en-US" dirty="0" smtClean="0">
                <a:solidFill>
                  <a:schemeClr val="bg1"/>
                </a:solidFill>
                <a:ea typeface="微软雅黑" panose="020B0503020204020204" pitchFamily="34" charset="-122"/>
              </a:rPr>
              <a:t>石墨烯的制备方法</a:t>
            </a:r>
            <a:endParaRPr lang="zh-CN" altLang="en-US" dirty="0">
              <a:solidFill>
                <a:schemeClr val="bg1"/>
              </a:solidFill>
              <a:ea typeface="微软雅黑" panose="020B0503020204020204" pitchFamily="34" charset="-122"/>
            </a:endParaRPr>
          </a:p>
        </p:txBody>
      </p:sp>
      <p:sp>
        <p:nvSpPr>
          <p:cNvPr id="27" name="文本框 26"/>
          <p:cNvSpPr txBox="1"/>
          <p:nvPr/>
        </p:nvSpPr>
        <p:spPr>
          <a:xfrm>
            <a:off x="7669394" y="2574646"/>
            <a:ext cx="2037737" cy="369332"/>
          </a:xfrm>
          <a:prstGeom prst="rect">
            <a:avLst/>
          </a:prstGeom>
          <a:noFill/>
        </p:spPr>
        <p:txBody>
          <a:bodyPr wrap="none" rtlCol="0">
            <a:spAutoFit/>
          </a:bodyPr>
          <a:lstStyle/>
          <a:p>
            <a:pPr lvl="0"/>
            <a:r>
              <a:rPr lang="zh-CN" altLang="en-US" dirty="0" smtClean="0">
                <a:solidFill>
                  <a:schemeClr val="bg1"/>
                </a:solidFill>
                <a:ea typeface="微软雅黑" panose="020B0503020204020204" pitchFamily="34" charset="-122"/>
              </a:rPr>
              <a:t>石墨烯的应用前景</a:t>
            </a:r>
            <a:endParaRPr lang="zh-CN" altLang="en-US" dirty="0">
              <a:solidFill>
                <a:schemeClr val="bg1"/>
              </a:solidFill>
              <a:ea typeface="微软雅黑" panose="020B0503020204020204" pitchFamily="34" charset="-122"/>
            </a:endParaRPr>
          </a:p>
        </p:txBody>
      </p:sp>
      <p:sp>
        <p:nvSpPr>
          <p:cNvPr id="28" name="文本框 27"/>
          <p:cNvSpPr txBox="1"/>
          <p:nvPr/>
        </p:nvSpPr>
        <p:spPr>
          <a:xfrm>
            <a:off x="8705814" y="4012312"/>
            <a:ext cx="2932213" cy="369332"/>
          </a:xfrm>
          <a:prstGeom prst="rect">
            <a:avLst/>
          </a:prstGeom>
          <a:noFill/>
        </p:spPr>
        <p:txBody>
          <a:bodyPr wrap="none" rtlCol="0">
            <a:spAutoFit/>
          </a:bodyPr>
          <a:lstStyle/>
          <a:p>
            <a:pPr lvl="0"/>
            <a:r>
              <a:rPr lang="zh-CN" altLang="en-US" dirty="0" smtClean="0">
                <a:solidFill>
                  <a:schemeClr val="bg1"/>
                </a:solidFill>
                <a:ea typeface="微软雅黑" panose="020B0503020204020204" pitchFamily="34" charset="-122"/>
              </a:rPr>
              <a:t>大尺寸单晶石墨烯超快制备</a:t>
            </a:r>
            <a:endParaRPr lang="zh-CN" altLang="en-US" dirty="0">
              <a:solidFill>
                <a:schemeClr val="bg1"/>
              </a:solidFill>
              <a:ea typeface="微软雅黑" panose="020B0503020204020204" pitchFamily="34" charset="-122"/>
            </a:endParaRPr>
          </a:p>
        </p:txBody>
      </p:sp>
      <p:sp>
        <p:nvSpPr>
          <p:cNvPr id="29" name="矩形 28"/>
          <p:cNvSpPr/>
          <p:nvPr/>
        </p:nvSpPr>
        <p:spPr>
          <a:xfrm>
            <a:off x="5549440" y="4873082"/>
            <a:ext cx="1093120" cy="369332"/>
          </a:xfrm>
          <a:prstGeom prst="rect">
            <a:avLst/>
          </a:prstGeom>
        </p:spPr>
        <p:txBody>
          <a:bodyPr wrap="none">
            <a:spAutoFit/>
          </a:bodyPr>
          <a:lstStyle/>
          <a:p>
            <a:pPr lvl="0" algn="ctr"/>
            <a:r>
              <a:rPr lang="en-US" altLang="zh-CN" dirty="0">
                <a:solidFill>
                  <a:prstClr val="white"/>
                </a:solidFill>
              </a:rPr>
              <a:t>CONTENT</a:t>
            </a:r>
            <a:endParaRPr lang="zh-CN" altLang="en-US" dirty="0">
              <a:solidFill>
                <a:prstClr val="white"/>
              </a:solidFill>
            </a:endParaRPr>
          </a:p>
        </p:txBody>
      </p:sp>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dirty="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尺寸单晶石墨烯的超快</a:t>
            </a:r>
            <a:r>
              <a:rPr lang="zh-CN" altLang="en-US" sz="2000" dirty="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 presetClass="entr" presetSubtype="2" decel="10000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1000" fill="hold"/>
                                        <p:tgtEl>
                                          <p:spTgt spid="18"/>
                                        </p:tgtEl>
                                        <p:attrNameLst>
                                          <p:attrName>ppt_x</p:attrName>
                                        </p:attrNameLst>
                                      </p:cBhvr>
                                      <p:tavLst>
                                        <p:tav tm="0">
                                          <p:val>
                                            <p:strVal val="1+#ppt_w/2"/>
                                          </p:val>
                                        </p:tav>
                                        <p:tav tm="100000">
                                          <p:val>
                                            <p:strVal val="#ppt_x"/>
                                          </p:val>
                                        </p:tav>
                                      </p:tavLst>
                                    </p:anim>
                                    <p:anim calcmode="lin" valueType="num">
                                      <p:cBhvr additive="base">
                                        <p:cTn id="11" dur="1000" fill="hold"/>
                                        <p:tgtEl>
                                          <p:spTgt spid="18"/>
                                        </p:tgtEl>
                                        <p:attrNameLst>
                                          <p:attrName>ppt_y</p:attrName>
                                        </p:attrNameLst>
                                      </p:cBhvr>
                                      <p:tavLst>
                                        <p:tav tm="0">
                                          <p:val>
                                            <p:strVal val="#ppt_y"/>
                                          </p:val>
                                        </p:tav>
                                        <p:tav tm="100000">
                                          <p:val>
                                            <p:strVal val="#ppt_y"/>
                                          </p:val>
                                        </p:tav>
                                      </p:tavLst>
                                    </p:anim>
                                  </p:childTnLst>
                                </p:cTn>
                              </p:par>
                              <p:par>
                                <p:cTn id="12" presetID="2" presetClass="entr" presetSubtype="3" decel="10000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1000" fill="hold"/>
                                        <p:tgtEl>
                                          <p:spTgt spid="19"/>
                                        </p:tgtEl>
                                        <p:attrNameLst>
                                          <p:attrName>ppt_x</p:attrName>
                                        </p:attrNameLst>
                                      </p:cBhvr>
                                      <p:tavLst>
                                        <p:tav tm="0">
                                          <p:val>
                                            <p:strVal val="1+#ppt_w/2"/>
                                          </p:val>
                                        </p:tav>
                                        <p:tav tm="100000">
                                          <p:val>
                                            <p:strVal val="#ppt_x"/>
                                          </p:val>
                                        </p:tav>
                                      </p:tavLst>
                                    </p:anim>
                                    <p:anim calcmode="lin" valueType="num">
                                      <p:cBhvr additive="base">
                                        <p:cTn id="15" dur="1000" fill="hold"/>
                                        <p:tgtEl>
                                          <p:spTgt spid="19"/>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1000" fill="hold"/>
                                        <p:tgtEl>
                                          <p:spTgt spid="20"/>
                                        </p:tgtEl>
                                        <p:attrNameLst>
                                          <p:attrName>ppt_x</p:attrName>
                                        </p:attrNameLst>
                                      </p:cBhvr>
                                      <p:tavLst>
                                        <p:tav tm="0">
                                          <p:val>
                                            <p:strVal val="#ppt_x"/>
                                          </p:val>
                                        </p:tav>
                                        <p:tav tm="100000">
                                          <p:val>
                                            <p:strVal val="#ppt_x"/>
                                          </p:val>
                                        </p:tav>
                                      </p:tavLst>
                                    </p:anim>
                                    <p:anim calcmode="lin" valueType="num">
                                      <p:cBhvr additive="base">
                                        <p:cTn id="19" dur="1000" fill="hold"/>
                                        <p:tgtEl>
                                          <p:spTgt spid="20"/>
                                        </p:tgtEl>
                                        <p:attrNameLst>
                                          <p:attrName>ppt_y</p:attrName>
                                        </p:attrNameLst>
                                      </p:cBhvr>
                                      <p:tavLst>
                                        <p:tav tm="0">
                                          <p:val>
                                            <p:strVal val="0-#ppt_h/2"/>
                                          </p:val>
                                        </p:tav>
                                        <p:tav tm="100000">
                                          <p:val>
                                            <p:strVal val="#ppt_y"/>
                                          </p:val>
                                        </p:tav>
                                      </p:tavLst>
                                    </p:anim>
                                  </p:childTnLst>
                                </p:cTn>
                              </p:par>
                              <p:par>
                                <p:cTn id="20" presetID="2" presetClass="entr" presetSubtype="9" decel="10000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1000" fill="hold"/>
                                        <p:tgtEl>
                                          <p:spTgt spid="21"/>
                                        </p:tgtEl>
                                        <p:attrNameLst>
                                          <p:attrName>ppt_x</p:attrName>
                                        </p:attrNameLst>
                                      </p:cBhvr>
                                      <p:tavLst>
                                        <p:tav tm="0">
                                          <p:val>
                                            <p:strVal val="0-#ppt_w/2"/>
                                          </p:val>
                                        </p:tav>
                                        <p:tav tm="100000">
                                          <p:val>
                                            <p:strVal val="#ppt_x"/>
                                          </p:val>
                                        </p:tav>
                                      </p:tavLst>
                                    </p:anim>
                                    <p:anim calcmode="lin" valueType="num">
                                      <p:cBhvr additive="base">
                                        <p:cTn id="23" dur="1000" fill="hold"/>
                                        <p:tgtEl>
                                          <p:spTgt spid="21"/>
                                        </p:tgtEl>
                                        <p:attrNameLst>
                                          <p:attrName>ppt_y</p:attrName>
                                        </p:attrNameLst>
                                      </p:cBhvr>
                                      <p:tavLst>
                                        <p:tav tm="0">
                                          <p:val>
                                            <p:strVal val="0-#ppt_h/2"/>
                                          </p:val>
                                        </p:tav>
                                        <p:tav tm="100000">
                                          <p:val>
                                            <p:strVal val="#ppt_y"/>
                                          </p:val>
                                        </p:tav>
                                      </p:tavLst>
                                    </p:anim>
                                  </p:childTnLst>
                                </p:cTn>
                              </p:par>
                              <p:par>
                                <p:cTn id="24" presetID="2" presetClass="entr" presetSubtype="8" decel="10000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1000" fill="hold"/>
                                        <p:tgtEl>
                                          <p:spTgt spid="22"/>
                                        </p:tgtEl>
                                        <p:attrNameLst>
                                          <p:attrName>ppt_x</p:attrName>
                                        </p:attrNameLst>
                                      </p:cBhvr>
                                      <p:tavLst>
                                        <p:tav tm="0">
                                          <p:val>
                                            <p:strVal val="0-#ppt_w/2"/>
                                          </p:val>
                                        </p:tav>
                                        <p:tav tm="100000">
                                          <p:val>
                                            <p:strVal val="#ppt_x"/>
                                          </p:val>
                                        </p:tav>
                                      </p:tavLst>
                                    </p:anim>
                                    <p:anim calcmode="lin" valueType="num">
                                      <p:cBhvr additive="base">
                                        <p:cTn id="27" dur="1000" fill="hold"/>
                                        <p:tgtEl>
                                          <p:spTgt spid="22"/>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childTnLst>
                                </p:cTn>
                              </p:par>
                              <p:par>
                                <p:cTn id="32" presetID="8" presetClass="emph" presetSubtype="0" fill="hold" nodeType="withEffect">
                                  <p:stCondLst>
                                    <p:cond delay="0"/>
                                  </p:stCondLst>
                                  <p:childTnLst>
                                    <p:animRot by="21600000">
                                      <p:cBhvr>
                                        <p:cTn id="33" dur="1000" fill="hold"/>
                                        <p:tgtEl>
                                          <p:spTgt spid="8"/>
                                        </p:tgtEl>
                                        <p:attrNameLst>
                                          <p:attrName>r</p:attrName>
                                        </p:attrNameLst>
                                      </p:cBhvr>
                                    </p:animRot>
                                  </p:childTnLst>
                                </p:cTn>
                              </p:par>
                              <p:par>
                                <p:cTn id="34" presetID="53" presetClass="entr" presetSubtype="16" fill="hold" grpId="0" nodeType="withEffect">
                                  <p:stCondLst>
                                    <p:cond delay="0"/>
                                  </p:stCondLst>
                                  <p:iterate type="lt">
                                    <p:tmPct val="10000"/>
                                  </p:iterate>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par>
                                <p:cTn id="43" presetID="8" presetClass="emph" presetSubtype="0" fill="hold" nodeType="withEffect">
                                  <p:stCondLst>
                                    <p:cond delay="0"/>
                                  </p:stCondLst>
                                  <p:childTnLst>
                                    <p:animRot by="21600000">
                                      <p:cBhvr>
                                        <p:cTn id="44" dur="1000" fill="hold"/>
                                        <p:tgtEl>
                                          <p:spTgt spid="5"/>
                                        </p:tgtEl>
                                        <p:attrNameLst>
                                          <p:attrName>r</p:attrName>
                                        </p:attrNameLst>
                                      </p:cBhvr>
                                    </p:animRot>
                                  </p:childTnLst>
                                </p:cTn>
                              </p:par>
                              <p:par>
                                <p:cTn id="45" presetID="53" presetClass="entr" presetSubtype="16" fill="hold" grpId="0" nodeType="withEffect">
                                  <p:stCondLst>
                                    <p:cond delay="0"/>
                                  </p:stCondLst>
                                  <p:iterate type="lt">
                                    <p:tmPct val="10000"/>
                                  </p:iterate>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childTnLst>
                          </p:cTn>
                        </p:par>
                        <p:par>
                          <p:cTn id="50" fill="hold">
                            <p:stCondLst>
                              <p:cond delay="3000"/>
                            </p:stCondLst>
                            <p:childTnLst>
                              <p:par>
                                <p:cTn id="51" presetID="10"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10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53" presetClass="entr" presetSubtype="16" fill="hold" grpId="0" nodeType="withEffect">
                                  <p:stCondLst>
                                    <p:cond delay="0"/>
                                  </p:stCondLst>
                                  <p:iterate type="lt">
                                    <p:tmPct val="10000"/>
                                  </p:iterate>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childTnLst>
                          </p:cTn>
                        </p:par>
                        <p:par>
                          <p:cTn id="61" fill="hold">
                            <p:stCondLst>
                              <p:cond delay="4000"/>
                            </p:stCondLst>
                            <p:childTnLst>
                              <p:par>
                                <p:cTn id="62" presetID="10" presetClass="entr" presetSubtype="0" fill="hold"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childTnLst>
                                </p:cTn>
                              </p:par>
                              <p:par>
                                <p:cTn id="65" presetID="8" presetClass="emph" presetSubtype="0" fill="hold" nodeType="withEffect">
                                  <p:stCondLst>
                                    <p:cond delay="0"/>
                                  </p:stCondLst>
                                  <p:childTnLst>
                                    <p:animRot by="21600000">
                                      <p:cBhvr>
                                        <p:cTn id="66" dur="1000" fill="hold"/>
                                        <p:tgtEl>
                                          <p:spTgt spid="14"/>
                                        </p:tgtEl>
                                        <p:attrNameLst>
                                          <p:attrName>r</p:attrName>
                                        </p:attrNameLst>
                                      </p:cBhvr>
                                    </p:animRot>
                                  </p:childTnLst>
                                </p:cTn>
                              </p:par>
                              <p:par>
                                <p:cTn id="67" presetID="53" presetClass="entr" presetSubtype="16" fill="hold" grpId="0" nodeType="withEffect">
                                  <p:stCondLst>
                                    <p:cond delay="0"/>
                                  </p:stCondLst>
                                  <p:iterate type="lt">
                                    <p:tmPct val="10000"/>
                                  </p:iterate>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childTnLst>
                          </p:cTn>
                        </p:par>
                        <p:par>
                          <p:cTn id="72" fill="hold">
                            <p:stCondLst>
                              <p:cond delay="5000"/>
                            </p:stCondLst>
                            <p:childTnLst>
                              <p:par>
                                <p:cTn id="73" presetID="10" presetClass="entr" presetSubtype="0" fill="hold"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1000"/>
                                        <p:tgtEl>
                                          <p:spTgt spid="11"/>
                                        </p:tgtEl>
                                      </p:cBhvr>
                                    </p:animEffect>
                                  </p:childTnLst>
                                </p:cTn>
                              </p:par>
                              <p:par>
                                <p:cTn id="76" presetID="8" presetClass="emph" presetSubtype="0" fill="hold" nodeType="withEffect">
                                  <p:stCondLst>
                                    <p:cond delay="0"/>
                                  </p:stCondLst>
                                  <p:childTnLst>
                                    <p:animRot by="21600000">
                                      <p:cBhvr>
                                        <p:cTn id="77" dur="1000" fill="hold"/>
                                        <p:tgtEl>
                                          <p:spTgt spid="11"/>
                                        </p:tgtEl>
                                        <p:attrNameLst>
                                          <p:attrName>r</p:attrName>
                                        </p:attrNameLst>
                                      </p:cBhvr>
                                    </p:animRot>
                                  </p:childTnLst>
                                </p:cTn>
                              </p:par>
                              <p:par>
                                <p:cTn id="78" presetID="53" presetClass="entr" presetSubtype="16" fill="hold" grpId="0" nodeType="withEffect">
                                  <p:stCondLst>
                                    <p:cond delay="0"/>
                                  </p:stCondLst>
                                  <p:iterate type="lt">
                                    <p:tmPct val="10000"/>
                                  </p:iterate>
                                  <p:childTnLst>
                                    <p:set>
                                      <p:cBhvr>
                                        <p:cTn id="79" dur="1" fill="hold">
                                          <p:stCondLst>
                                            <p:cond delay="0"/>
                                          </p:stCondLst>
                                        </p:cTn>
                                        <p:tgtEl>
                                          <p:spTgt spid="28"/>
                                        </p:tgtEl>
                                        <p:attrNameLst>
                                          <p:attrName>style.visibility</p:attrName>
                                        </p:attrNameLst>
                                      </p:cBhvr>
                                      <p:to>
                                        <p:strVal val="visible"/>
                                      </p:to>
                                    </p:set>
                                    <p:anim calcmode="lin" valueType="num">
                                      <p:cBhvr>
                                        <p:cTn id="80" dur="500" fill="hold"/>
                                        <p:tgtEl>
                                          <p:spTgt spid="28"/>
                                        </p:tgtEl>
                                        <p:attrNameLst>
                                          <p:attrName>ppt_w</p:attrName>
                                        </p:attrNameLst>
                                      </p:cBhvr>
                                      <p:tavLst>
                                        <p:tav tm="0">
                                          <p:val>
                                            <p:fltVal val="0"/>
                                          </p:val>
                                        </p:tav>
                                        <p:tav tm="100000">
                                          <p:val>
                                            <p:strVal val="#ppt_w"/>
                                          </p:val>
                                        </p:tav>
                                      </p:tavLst>
                                    </p:anim>
                                    <p:anim calcmode="lin" valueType="num">
                                      <p:cBhvr>
                                        <p:cTn id="81" dur="500" fill="hold"/>
                                        <p:tgtEl>
                                          <p:spTgt spid="28"/>
                                        </p:tgtEl>
                                        <p:attrNameLst>
                                          <p:attrName>ppt_h</p:attrName>
                                        </p:attrNameLst>
                                      </p:cBhvr>
                                      <p:tavLst>
                                        <p:tav tm="0">
                                          <p:val>
                                            <p:fltVal val="0"/>
                                          </p:val>
                                        </p:tav>
                                        <p:tav tm="100000">
                                          <p:val>
                                            <p:strVal val="#ppt_h"/>
                                          </p:val>
                                        </p:tav>
                                      </p:tavLst>
                                    </p:anim>
                                    <p:animEffect transition="in" filter="fade">
                                      <p:cBhvr>
                                        <p:cTn id="8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4" grpId="0"/>
      <p:bldP spid="25" grpId="0"/>
      <p:bldP spid="26" grpId="0"/>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2608209" y="2375274"/>
            <a:ext cx="2957711" cy="29597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endParaRPr lang="zh-CN" altLang="en-US" dirty="0"/>
          </a:p>
        </p:txBody>
      </p:sp>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Rectangle 3"/>
          <p:cNvSpPr txBox="1">
            <a:spLocks noChangeArrowheads="1"/>
          </p:cNvSpPr>
          <p:nvPr/>
        </p:nvSpPr>
        <p:spPr bwMode="auto">
          <a:xfrm>
            <a:off x="4213412" y="6045773"/>
            <a:ext cx="3854823" cy="553998"/>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dist">
              <a:lnSpc>
                <a:spcPct val="150000"/>
              </a:lnSpc>
            </a:pPr>
            <a:r>
              <a:rPr lang="zh-CN" altLang="en-US" sz="2400" b="1" dirty="0" smtClean="0">
                <a:solidFill>
                  <a:schemeClr val="bg1"/>
                </a:solidFill>
                <a:latin typeface="+mj-ea"/>
                <a:cs typeface="Meiryo" panose="020B0604030504040204" pitchFamily="34" charset="-128"/>
              </a:rPr>
              <a:t>单晶铜与多晶铜</a:t>
            </a:r>
            <a:r>
              <a:rPr lang="zh-CN" altLang="en-US" sz="2400" b="1" smtClean="0">
                <a:solidFill>
                  <a:schemeClr val="bg1"/>
                </a:solidFill>
                <a:latin typeface="+mj-ea"/>
                <a:cs typeface="Meiryo" panose="020B0604030504040204" pitchFamily="34" charset="-128"/>
              </a:rPr>
              <a:t>的光学区分</a:t>
            </a:r>
            <a:endParaRPr lang="zh-CN" altLang="en-US" sz="2400" b="1" dirty="0">
              <a:solidFill>
                <a:schemeClr val="bg1"/>
              </a:solidFill>
              <a:latin typeface="+mj-ea"/>
              <a:cs typeface="Meiryo" panose="020B0604030504040204" pitchFamily="34" charset="-128"/>
            </a:endParaRPr>
          </a:p>
        </p:txBody>
      </p:sp>
      <p:pic>
        <p:nvPicPr>
          <p:cNvPr id="10" name="1-s2.0-S209592731730350X-mmc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1999" y="1179513"/>
            <a:ext cx="8128000" cy="4572000"/>
          </a:xfrm>
          <a:prstGeom prst="rect">
            <a:avLst/>
          </a:prstGeom>
        </p:spPr>
      </p:pic>
    </p:spTree>
    <p:extLst>
      <p:ext uri="{BB962C8B-B14F-4D97-AF65-F5344CB8AC3E}">
        <p14:creationId xmlns:p14="http://schemas.microsoft.com/office/powerpoint/2010/main" val="18641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0"/>
                                        </p:tgtEl>
                                      </p:cBhvr>
                                    </p:cmd>
                                  </p:childTnLst>
                                </p:cTn>
                              </p:par>
                            </p:childTnLst>
                          </p:cTn>
                        </p:par>
                      </p:childTnLst>
                    </p:cTn>
                  </p:par>
                </p:childTnLst>
              </p:cTn>
              <p:nextCondLst>
                <p:cond evt="onClick" delay="0">
                  <p:tgtEl>
                    <p:spTgt spid="10"/>
                  </p:tgtEl>
                </p:cond>
              </p:nextCondLst>
            </p:seq>
            <p:video>
              <p:cMediaNode vol="80000">
                <p:cTn id="20" fill="hold" display="0">
                  <p:stCondLst>
                    <p:cond delay="indefinite"/>
                  </p:stCondLst>
                </p:cTn>
                <p:tgtEl>
                  <p:spTgt spid="10"/>
                </p:tgtEl>
              </p:cMediaNode>
            </p:video>
          </p:childTnLst>
        </p:cTn>
      </p:par>
    </p:tnLst>
    <p:bldLst>
      <p:bldP spid="12"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2608209" y="2375274"/>
            <a:ext cx="2957711" cy="29597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endParaRPr lang="zh-CN" altLang="en-US" dirty="0"/>
          </a:p>
        </p:txBody>
      </p:sp>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Rectangle 3"/>
          <p:cNvSpPr txBox="1">
            <a:spLocks noChangeArrowheads="1"/>
          </p:cNvSpPr>
          <p:nvPr/>
        </p:nvSpPr>
        <p:spPr bwMode="auto">
          <a:xfrm>
            <a:off x="4787153" y="5978035"/>
            <a:ext cx="2617694" cy="553998"/>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dist">
              <a:lnSpc>
                <a:spcPct val="150000"/>
              </a:lnSpc>
            </a:pPr>
            <a:r>
              <a:rPr lang="en-US" altLang="zh-CN" sz="2400" b="1" dirty="0" smtClean="0">
                <a:solidFill>
                  <a:schemeClr val="bg1"/>
                </a:solidFill>
                <a:latin typeface="+mj-ea"/>
                <a:cs typeface="Meiryo" panose="020B0604030504040204" pitchFamily="34" charset="-128"/>
              </a:rPr>
              <a:t>WHY</a:t>
            </a:r>
            <a:r>
              <a:rPr lang="zh-CN" altLang="en-US" sz="2400" b="1" dirty="0" smtClean="0">
                <a:solidFill>
                  <a:schemeClr val="bg1"/>
                </a:solidFill>
                <a:latin typeface="+mj-ea"/>
                <a:cs typeface="Meiryo" panose="020B0604030504040204" pitchFamily="34" charset="-128"/>
              </a:rPr>
              <a:t> </a:t>
            </a:r>
            <a:r>
              <a:rPr lang="en-US" altLang="zh-CN" sz="2400" b="1" dirty="0" smtClean="0">
                <a:solidFill>
                  <a:schemeClr val="bg1"/>
                </a:solidFill>
                <a:latin typeface="+mj-ea"/>
                <a:cs typeface="Meiryo" panose="020B0604030504040204" pitchFamily="34" charset="-128"/>
              </a:rPr>
              <a:t>Cu(111)</a:t>
            </a:r>
            <a:endParaRPr lang="zh-CN" altLang="en-US" sz="2400" b="1" dirty="0">
              <a:solidFill>
                <a:schemeClr val="bg1"/>
              </a:solidFill>
              <a:latin typeface="+mj-ea"/>
              <a:cs typeface="Meiryo" panose="020B0604030504040204" pitchFamily="34" charset="-128"/>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r="58333"/>
          <a:stretch/>
        </p:blipFill>
        <p:spPr>
          <a:xfrm>
            <a:off x="4208927" y="1540565"/>
            <a:ext cx="3810000" cy="1763486"/>
          </a:xfrm>
          <a:prstGeom prst="rect">
            <a:avLst/>
          </a:prstGeom>
        </p:spPr>
      </p:pic>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40833"/>
          <a:stretch/>
        </p:blipFill>
        <p:spPr>
          <a:xfrm>
            <a:off x="3408827" y="3581400"/>
            <a:ext cx="5410200" cy="1763486"/>
          </a:xfrm>
          <a:prstGeom prst="rect">
            <a:avLst/>
          </a:prstGeom>
        </p:spPr>
      </p:pic>
    </p:spTree>
    <p:extLst>
      <p:ext uri="{BB962C8B-B14F-4D97-AF65-F5344CB8AC3E}">
        <p14:creationId xmlns:p14="http://schemas.microsoft.com/office/powerpoint/2010/main" val="19064113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2608209" y="2375274"/>
            <a:ext cx="2957711" cy="29597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endParaRPr lang="zh-CN" altLang="en-US" dirty="0"/>
          </a:p>
        </p:txBody>
      </p:sp>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Rectangle 3"/>
          <p:cNvSpPr txBox="1">
            <a:spLocks noChangeArrowheads="1"/>
          </p:cNvSpPr>
          <p:nvPr/>
        </p:nvSpPr>
        <p:spPr bwMode="auto">
          <a:xfrm>
            <a:off x="5038165" y="5995347"/>
            <a:ext cx="2115670" cy="553998"/>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dist">
              <a:lnSpc>
                <a:spcPct val="150000"/>
              </a:lnSpc>
            </a:pPr>
            <a:r>
              <a:rPr lang="zh-CN" altLang="en-US" sz="2400" b="1" smtClean="0">
                <a:solidFill>
                  <a:schemeClr val="bg1"/>
                </a:solidFill>
                <a:latin typeface="+mj-ea"/>
                <a:cs typeface="Meiryo" panose="020B0604030504040204" pitchFamily="34" charset="-128"/>
              </a:rPr>
              <a:t>取向一致</a:t>
            </a:r>
            <a:endParaRPr lang="zh-CN" altLang="en-US" sz="2400" b="1" dirty="0">
              <a:solidFill>
                <a:schemeClr val="bg1"/>
              </a:solidFill>
              <a:latin typeface="+mj-ea"/>
              <a:cs typeface="Meiryo" panose="020B0604030504040204" pitchFamily="34" charset="-128"/>
            </a:endParaRPr>
          </a:p>
        </p:txBody>
      </p:sp>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b="33086"/>
          <a:stretch/>
        </p:blipFill>
        <p:spPr>
          <a:xfrm>
            <a:off x="1528969" y="1695274"/>
            <a:ext cx="9134061" cy="3540478"/>
          </a:xfrm>
          <a:prstGeom prst="rect">
            <a:avLst/>
          </a:prstGeom>
        </p:spPr>
      </p:pic>
    </p:spTree>
    <p:extLst>
      <p:ext uri="{BB962C8B-B14F-4D97-AF65-F5344CB8AC3E}">
        <p14:creationId xmlns:p14="http://schemas.microsoft.com/office/powerpoint/2010/main" val="15389252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2608209" y="2375274"/>
            <a:ext cx="2957711" cy="29597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endParaRPr lang="zh-CN" altLang="en-US" dirty="0"/>
          </a:p>
        </p:txBody>
      </p:sp>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Rectangle 3"/>
          <p:cNvSpPr txBox="1">
            <a:spLocks noChangeArrowheads="1"/>
          </p:cNvSpPr>
          <p:nvPr/>
        </p:nvSpPr>
        <p:spPr bwMode="auto">
          <a:xfrm>
            <a:off x="5038165" y="6027985"/>
            <a:ext cx="2115670" cy="488724"/>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dist">
              <a:lnSpc>
                <a:spcPct val="150000"/>
              </a:lnSpc>
            </a:pPr>
            <a:r>
              <a:rPr lang="zh-CN" altLang="en-US" sz="2400" b="1" dirty="0" smtClean="0">
                <a:solidFill>
                  <a:schemeClr val="bg1"/>
                </a:solidFill>
                <a:latin typeface="+mj-ea"/>
                <a:cs typeface="Meiryo" panose="020B0604030504040204" pitchFamily="34" charset="-128"/>
              </a:rPr>
              <a:t>无缝拼接</a:t>
            </a:r>
            <a:endParaRPr lang="zh-CN" altLang="en-US" sz="2400" b="1" dirty="0">
              <a:solidFill>
                <a:schemeClr val="bg1"/>
              </a:solidFill>
              <a:latin typeface="+mj-ea"/>
              <a:cs typeface="Meiryo" panose="020B0604030504040204" pitchFamily="34" charset="-128"/>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t="66914"/>
          <a:stretch/>
        </p:blipFill>
        <p:spPr>
          <a:xfrm>
            <a:off x="1547794" y="1498168"/>
            <a:ext cx="9134061" cy="1750594"/>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9573" y="3465513"/>
            <a:ext cx="7052853" cy="2362200"/>
          </a:xfrm>
          <a:prstGeom prst="rect">
            <a:avLst/>
          </a:prstGeom>
        </p:spPr>
      </p:pic>
    </p:spTree>
    <p:extLst>
      <p:ext uri="{BB962C8B-B14F-4D97-AF65-F5344CB8AC3E}">
        <p14:creationId xmlns:p14="http://schemas.microsoft.com/office/powerpoint/2010/main" val="17136296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2608209" y="2375274"/>
            <a:ext cx="2957711" cy="29597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endParaRPr lang="zh-CN" altLang="en-US" dirty="0"/>
          </a:p>
        </p:txBody>
      </p:sp>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5636" y="1103313"/>
            <a:ext cx="3545762" cy="4724400"/>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921" y="1927410"/>
            <a:ext cx="4572000" cy="3131507"/>
          </a:xfrm>
          <a:prstGeom prst="rect">
            <a:avLst/>
          </a:prstGeom>
        </p:spPr>
      </p:pic>
      <p:sp>
        <p:nvSpPr>
          <p:cNvPr id="2" name="矩形 1"/>
          <p:cNvSpPr/>
          <p:nvPr/>
        </p:nvSpPr>
        <p:spPr>
          <a:xfrm>
            <a:off x="1036436" y="5939795"/>
            <a:ext cx="5059564" cy="523220"/>
          </a:xfrm>
          <a:prstGeom prst="rect">
            <a:avLst/>
          </a:prstGeom>
        </p:spPr>
        <p:txBody>
          <a:bodyPr wrap="square">
            <a:spAutoFit/>
          </a:bodyPr>
          <a:lstStyle/>
          <a:p>
            <a:r>
              <a:rPr lang="en-US" altLang="zh-CN" sz="1400" dirty="0" smtClean="0">
                <a:solidFill>
                  <a:schemeClr val="bg1"/>
                </a:solidFill>
              </a:rPr>
              <a:t>Xu, X et al. "Ultrafast growth of single-crystal graphene assisted by a continuous oxygen supply." Nature nanotechnology11.11 (2016)</a:t>
            </a:r>
            <a:endParaRPr lang="en-US" altLang="zh-CN" sz="1400" dirty="0">
              <a:solidFill>
                <a:schemeClr val="bg1"/>
              </a:solidFill>
            </a:endParaRPr>
          </a:p>
        </p:txBody>
      </p:sp>
      <p:sp>
        <p:nvSpPr>
          <p:cNvPr id="3" name="矩形 2"/>
          <p:cNvSpPr/>
          <p:nvPr/>
        </p:nvSpPr>
        <p:spPr>
          <a:xfrm>
            <a:off x="6320121" y="5939795"/>
            <a:ext cx="4796114" cy="523220"/>
          </a:xfrm>
          <a:prstGeom prst="rect">
            <a:avLst/>
          </a:prstGeom>
        </p:spPr>
        <p:txBody>
          <a:bodyPr wrap="square">
            <a:spAutoFit/>
          </a:bodyPr>
          <a:lstStyle/>
          <a:p>
            <a:r>
              <a:rPr lang="en-US" altLang="zh-CN" sz="1400" dirty="0">
                <a:solidFill>
                  <a:schemeClr val="bg1"/>
                </a:solidFill>
                <a:ea typeface="Times New Roman" charset="0"/>
                <a:cs typeface="Times New Roman" charset="0"/>
              </a:rPr>
              <a:t>Xu X et al. Ultrafast epitaxial growth of </a:t>
            </a:r>
            <a:r>
              <a:rPr lang="en-US" altLang="zh-CN" sz="1400" dirty="0" err="1">
                <a:solidFill>
                  <a:schemeClr val="bg1"/>
                </a:solidFill>
                <a:ea typeface="Times New Roman" charset="0"/>
                <a:cs typeface="Times New Roman" charset="0"/>
              </a:rPr>
              <a:t>metre</a:t>
            </a:r>
            <a:r>
              <a:rPr lang="en-US" altLang="zh-CN" sz="1400" dirty="0">
                <a:solidFill>
                  <a:schemeClr val="bg1"/>
                </a:solidFill>
                <a:ea typeface="Times New Roman" charset="0"/>
                <a:cs typeface="Times New Roman" charset="0"/>
              </a:rPr>
              <a:t>-sized single-crystal graphene on industrial Cu foil. </a:t>
            </a:r>
            <a:r>
              <a:rPr lang="en-US" altLang="zh-CN" sz="1400" dirty="0" err="1">
                <a:solidFill>
                  <a:schemeClr val="bg1"/>
                </a:solidFill>
                <a:ea typeface="Times New Roman" charset="0"/>
                <a:cs typeface="Times New Roman" charset="0"/>
              </a:rPr>
              <a:t>Sci</a:t>
            </a:r>
            <a:r>
              <a:rPr lang="en-US" altLang="zh-CN" sz="1400" dirty="0">
                <a:solidFill>
                  <a:schemeClr val="bg1"/>
                </a:solidFill>
                <a:ea typeface="Times New Roman" charset="0"/>
                <a:cs typeface="Times New Roman" charset="0"/>
              </a:rPr>
              <a:t> Bull (2017)</a:t>
            </a:r>
          </a:p>
        </p:txBody>
      </p:sp>
    </p:spTree>
    <p:extLst>
      <p:ext uri="{BB962C8B-B14F-4D97-AF65-F5344CB8AC3E}">
        <p14:creationId xmlns:p14="http://schemas.microsoft.com/office/powerpoint/2010/main" val="11855066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2608209" y="2375274"/>
            <a:ext cx="2957711" cy="29597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endParaRPr lang="zh-CN" altLang="en-US" dirty="0"/>
          </a:p>
        </p:txBody>
      </p:sp>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97" y="1148608"/>
            <a:ext cx="7659205" cy="5693706"/>
          </a:xfrm>
          <a:prstGeom prst="rect">
            <a:avLst/>
          </a:prstGeom>
        </p:spPr>
      </p:pic>
    </p:spTree>
    <p:extLst>
      <p:ext uri="{BB962C8B-B14F-4D97-AF65-F5344CB8AC3E}">
        <p14:creationId xmlns:p14="http://schemas.microsoft.com/office/powerpoint/2010/main" val="5919030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p:cNvPicPr>
            <a:picLocks noChangeAspect="1"/>
          </p:cNvPicPr>
          <p:nvPr/>
        </p:nvPicPr>
        <p:blipFill>
          <a:blip r:embed="rId3"/>
          <a:stretch>
            <a:fillRect/>
          </a:stretch>
        </p:blipFill>
        <p:spPr>
          <a:xfrm>
            <a:off x="3394961" y="901699"/>
            <a:ext cx="5402077" cy="5407025"/>
          </a:xfrm>
          <a:prstGeom prst="rect">
            <a:avLst/>
          </a:prstGeom>
        </p:spPr>
      </p:pic>
      <p:pic>
        <p:nvPicPr>
          <p:cNvPr id="92" name="图片 91"/>
          <p:cNvPicPr>
            <a:picLocks noChangeAspect="1"/>
          </p:cNvPicPr>
          <p:nvPr/>
        </p:nvPicPr>
        <p:blipFill>
          <a:blip r:embed="rId3"/>
          <a:stretch>
            <a:fillRect/>
          </a:stretch>
        </p:blipFill>
        <p:spPr>
          <a:xfrm rot="19787989">
            <a:off x="-10801911" y="-9740749"/>
            <a:ext cx="14637691" cy="14651095"/>
          </a:xfrm>
          <a:prstGeom prst="rect">
            <a:avLst/>
          </a:prstGeom>
        </p:spPr>
      </p:pic>
      <p:pic>
        <p:nvPicPr>
          <p:cNvPr id="93" name="图片 92"/>
          <p:cNvPicPr>
            <a:picLocks noChangeAspect="1"/>
          </p:cNvPicPr>
          <p:nvPr/>
        </p:nvPicPr>
        <p:blipFill>
          <a:blip r:embed="rId3"/>
          <a:stretch>
            <a:fillRect/>
          </a:stretch>
        </p:blipFill>
        <p:spPr>
          <a:xfrm rot="19048470">
            <a:off x="9916090" y="1297300"/>
            <a:ext cx="10013678" cy="10022849"/>
          </a:xfrm>
          <a:prstGeom prst="rect">
            <a:avLst/>
          </a:prstGeom>
        </p:spPr>
      </p:pic>
      <p:sp>
        <p:nvSpPr>
          <p:cNvPr id="50" name="矩形 49"/>
          <p:cNvSpPr/>
          <p:nvPr/>
        </p:nvSpPr>
        <p:spPr>
          <a:xfrm>
            <a:off x="0" y="0"/>
            <a:ext cx="12192000" cy="6858000"/>
          </a:xfrm>
          <a:prstGeom prst="rect">
            <a:avLst/>
          </a:prstGeom>
          <a:gradFill flip="none" rotWithShape="1">
            <a:gsLst>
              <a:gs pos="100000">
                <a:srgbClr val="0D1325"/>
              </a:gs>
              <a:gs pos="0">
                <a:srgbClr val="0D1325">
                  <a:alpha val="50000"/>
                </a:srgbClr>
              </a:gs>
              <a:gs pos="44000">
                <a:srgbClr val="0D1325">
                  <a:alpha val="5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文本框 16"/>
          <p:cNvSpPr txBox="1"/>
          <p:nvPr/>
        </p:nvSpPr>
        <p:spPr>
          <a:xfrm>
            <a:off x="4354089" y="2114023"/>
            <a:ext cx="3491604" cy="1323439"/>
          </a:xfrm>
          <a:prstGeom prst="rect">
            <a:avLst/>
          </a:prstGeom>
          <a:noFill/>
        </p:spPr>
        <p:txBody>
          <a:bodyPr wrap="square" rtlCol="0">
            <a:spAutoFit/>
          </a:bodyPr>
          <a:lstStyle/>
          <a:p>
            <a:pPr algn="dist"/>
            <a:r>
              <a:rPr lang="zh-CN" altLang="en-US" sz="8000" b="1" smtClean="0">
                <a:solidFill>
                  <a:prstClr val="white"/>
                </a:solidFill>
                <a:effectLst>
                  <a:outerShdw blurRad="38100" dist="38100" dir="2700000" algn="tl">
                    <a:srgbClr val="000000">
                      <a:alpha val="43137"/>
                    </a:srgbClr>
                  </a:outerShdw>
                </a:effectLst>
              </a:rPr>
              <a:t>谢谢</a:t>
            </a:r>
            <a:endParaRPr lang="zh-CN" altLang="en-US" sz="8000" b="1" dirty="0">
              <a:solidFill>
                <a:prstClr val="white"/>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Scale>
                                      <p:cBhvr>
                                        <p:cTn id="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
                                        </p:tgtEl>
                                        <p:attrNameLst>
                                          <p:attrName>ppt_x</p:attrName>
                                          <p:attrName>ppt_y</p:attrName>
                                        </p:attrNameLst>
                                      </p:cBhvr>
                                    </p:animMotion>
                                    <p:animEffect transition="in" filter="fade">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3"/>
          <p:cNvSpPr txBox="1">
            <a:spLocks noChangeArrowheads="1"/>
          </p:cNvSpPr>
          <p:nvPr/>
        </p:nvSpPr>
        <p:spPr bwMode="auto">
          <a:xfrm>
            <a:off x="5134760" y="3022503"/>
            <a:ext cx="3581728" cy="586957"/>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a:r>
              <a:rPr lang="zh-CN" altLang="en-US" sz="3200" dirty="0" smtClean="0">
                <a:solidFill>
                  <a:prstClr val="white"/>
                </a:solidFill>
                <a:effectLst/>
                <a:latin typeface="SimSun" charset="-122"/>
                <a:ea typeface="SimSun" charset="-122"/>
                <a:cs typeface="SimSun" charset="-122"/>
              </a:rPr>
              <a:t>石墨烯历史简述</a:t>
            </a:r>
            <a:endParaRPr lang="zh-CN" altLang="en-US" sz="3200" dirty="0">
              <a:solidFill>
                <a:prstClr val="white"/>
              </a:solidFill>
              <a:effectLst/>
              <a:latin typeface="SimSun" charset="-122"/>
              <a:ea typeface="SimSun" charset="-122"/>
              <a:cs typeface="SimSun" charset="-122"/>
            </a:endParaRPr>
          </a:p>
        </p:txBody>
      </p:sp>
      <p:cxnSp>
        <p:nvCxnSpPr>
          <p:cNvPr id="56" name="Straight Connector 4"/>
          <p:cNvCxnSpPr/>
          <p:nvPr/>
        </p:nvCxnSpPr>
        <p:spPr>
          <a:xfrm>
            <a:off x="5210960" y="3638383"/>
            <a:ext cx="361240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 name="Group 1"/>
          <p:cNvGrpSpPr/>
          <p:nvPr/>
        </p:nvGrpSpPr>
        <p:grpSpPr>
          <a:xfrm>
            <a:off x="-2982769" y="3616264"/>
            <a:ext cx="6950890" cy="7035260"/>
            <a:chOff x="4297681" y="2137013"/>
            <a:chExt cx="3596640" cy="3640296"/>
          </a:xfrm>
        </p:grpSpPr>
        <p:sp>
          <p:nvSpPr>
            <p:cNvPr id="65" name="Line 699"/>
            <p:cNvSpPr>
              <a:spLocks noChangeShapeType="1"/>
            </p:cNvSpPr>
            <p:nvPr/>
          </p:nvSpPr>
          <p:spPr bwMode="auto">
            <a:xfrm flipH="1" flipV="1">
              <a:off x="6010042" y="2137013"/>
              <a:ext cx="971473" cy="229223"/>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6" name="Freeform 700"/>
            <p:cNvSpPr/>
            <p:nvPr/>
          </p:nvSpPr>
          <p:spPr bwMode="auto">
            <a:xfrm>
              <a:off x="6981517" y="2366236"/>
              <a:ext cx="912804" cy="1547262"/>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7" name="Freeform 701"/>
            <p:cNvSpPr/>
            <p:nvPr/>
          </p:nvSpPr>
          <p:spPr bwMode="auto">
            <a:xfrm>
              <a:off x="5240505" y="3913500"/>
              <a:ext cx="2653816" cy="1863809"/>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8" name="Line 702"/>
            <p:cNvSpPr>
              <a:spLocks noChangeShapeType="1"/>
            </p:cNvSpPr>
            <p:nvPr/>
          </p:nvSpPr>
          <p:spPr bwMode="auto">
            <a:xfrm>
              <a:off x="4440949" y="4633919"/>
              <a:ext cx="799556" cy="10205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9" name="Freeform 703"/>
            <p:cNvSpPr/>
            <p:nvPr/>
          </p:nvSpPr>
          <p:spPr bwMode="auto">
            <a:xfrm>
              <a:off x="4297681" y="3149337"/>
              <a:ext cx="143268" cy="1484584"/>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0" name="Line 704"/>
            <p:cNvSpPr>
              <a:spLocks noChangeShapeType="1"/>
            </p:cNvSpPr>
            <p:nvPr/>
          </p:nvSpPr>
          <p:spPr bwMode="auto">
            <a:xfrm flipH="1">
              <a:off x="5114925" y="2137013"/>
              <a:ext cx="895116" cy="2966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1" name="Freeform 705"/>
            <p:cNvSpPr/>
            <p:nvPr/>
          </p:nvSpPr>
          <p:spPr bwMode="auto">
            <a:xfrm>
              <a:off x="5112461" y="2348476"/>
              <a:ext cx="1871166" cy="103615"/>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2" name="Freeform 706"/>
            <p:cNvSpPr/>
            <p:nvPr/>
          </p:nvSpPr>
          <p:spPr bwMode="auto">
            <a:xfrm>
              <a:off x="4997636" y="4060857"/>
              <a:ext cx="242869" cy="1593654"/>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3" name="Freeform 707"/>
            <p:cNvSpPr/>
            <p:nvPr/>
          </p:nvSpPr>
          <p:spPr bwMode="auto">
            <a:xfrm>
              <a:off x="4997636" y="2442645"/>
              <a:ext cx="180104" cy="1618213"/>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4" name="Freeform 708"/>
            <p:cNvSpPr/>
            <p:nvPr/>
          </p:nvSpPr>
          <p:spPr bwMode="auto">
            <a:xfrm>
              <a:off x="5963651" y="4745799"/>
              <a:ext cx="409345" cy="1031510"/>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5" name="Freeform 709"/>
            <p:cNvSpPr/>
            <p:nvPr/>
          </p:nvSpPr>
          <p:spPr bwMode="auto">
            <a:xfrm>
              <a:off x="5963652" y="2348500"/>
              <a:ext cx="450260" cy="2397304"/>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6" name="Line 710"/>
            <p:cNvSpPr>
              <a:spLocks noChangeShapeType="1"/>
            </p:cNvSpPr>
            <p:nvPr/>
          </p:nvSpPr>
          <p:spPr bwMode="auto">
            <a:xfrm>
              <a:off x="6010042" y="2137015"/>
              <a:ext cx="24560" cy="21148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7" name="Line 711"/>
            <p:cNvSpPr>
              <a:spLocks noChangeShapeType="1"/>
            </p:cNvSpPr>
            <p:nvPr/>
          </p:nvSpPr>
          <p:spPr bwMode="auto">
            <a:xfrm flipH="1">
              <a:off x="4368632" y="2434349"/>
              <a:ext cx="751816" cy="71507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8" name="Line 712"/>
            <p:cNvSpPr>
              <a:spLocks noChangeShapeType="1"/>
            </p:cNvSpPr>
            <p:nvPr/>
          </p:nvSpPr>
          <p:spPr bwMode="auto">
            <a:xfrm flipH="1" flipV="1">
              <a:off x="7681469" y="3816627"/>
              <a:ext cx="212851" cy="9687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9" name="Line 713"/>
            <p:cNvSpPr>
              <a:spLocks noChangeShapeType="1"/>
            </p:cNvSpPr>
            <p:nvPr/>
          </p:nvSpPr>
          <p:spPr bwMode="auto">
            <a:xfrm flipH="1" flipV="1">
              <a:off x="6981510" y="2366234"/>
              <a:ext cx="237017" cy="63173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0" name="Line 714"/>
            <p:cNvSpPr>
              <a:spLocks noChangeShapeType="1"/>
            </p:cNvSpPr>
            <p:nvPr/>
          </p:nvSpPr>
          <p:spPr bwMode="auto">
            <a:xfrm flipH="1" flipV="1">
              <a:off x="7214834" y="2997969"/>
              <a:ext cx="466634" cy="818657"/>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1" name="Line 715"/>
            <p:cNvSpPr>
              <a:spLocks noChangeShapeType="1"/>
            </p:cNvSpPr>
            <p:nvPr/>
          </p:nvSpPr>
          <p:spPr bwMode="auto">
            <a:xfrm flipH="1" flipV="1">
              <a:off x="7681469" y="3816627"/>
              <a:ext cx="20465" cy="110245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2" name="Freeform 716"/>
            <p:cNvSpPr/>
            <p:nvPr/>
          </p:nvSpPr>
          <p:spPr bwMode="auto">
            <a:xfrm>
              <a:off x="5963652" y="4745802"/>
              <a:ext cx="1738283" cy="328828"/>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3" name="Line 717"/>
            <p:cNvSpPr>
              <a:spLocks noChangeShapeType="1"/>
            </p:cNvSpPr>
            <p:nvPr/>
          </p:nvSpPr>
          <p:spPr bwMode="auto">
            <a:xfrm>
              <a:off x="4997636" y="4060859"/>
              <a:ext cx="966016" cy="68494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4" name="Line 718"/>
            <p:cNvSpPr>
              <a:spLocks noChangeShapeType="1"/>
            </p:cNvSpPr>
            <p:nvPr/>
          </p:nvSpPr>
          <p:spPr bwMode="auto">
            <a:xfrm>
              <a:off x="4368632" y="3149421"/>
              <a:ext cx="629002" cy="91143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5" name="Line 719"/>
            <p:cNvSpPr>
              <a:spLocks noChangeShapeType="1"/>
            </p:cNvSpPr>
            <p:nvPr/>
          </p:nvSpPr>
          <p:spPr bwMode="auto">
            <a:xfrm flipH="1">
              <a:off x="4368634" y="2944756"/>
              <a:ext cx="809106" cy="20466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6" name="Line 720"/>
            <p:cNvSpPr>
              <a:spLocks noChangeShapeType="1"/>
            </p:cNvSpPr>
            <p:nvPr/>
          </p:nvSpPr>
          <p:spPr bwMode="auto">
            <a:xfrm flipH="1">
              <a:off x="5177742" y="2348501"/>
              <a:ext cx="856862" cy="59625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7" name="Line 721"/>
            <p:cNvSpPr>
              <a:spLocks noChangeShapeType="1"/>
            </p:cNvSpPr>
            <p:nvPr/>
          </p:nvSpPr>
          <p:spPr bwMode="auto">
            <a:xfrm flipH="1" flipV="1">
              <a:off x="6034604" y="2348500"/>
              <a:ext cx="1180232" cy="649470"/>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8" name="Freeform 722"/>
            <p:cNvSpPr/>
            <p:nvPr/>
          </p:nvSpPr>
          <p:spPr bwMode="auto">
            <a:xfrm>
              <a:off x="7214833" y="2997968"/>
              <a:ext cx="573059" cy="798191"/>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9" name="Freeform 723"/>
            <p:cNvSpPr/>
            <p:nvPr/>
          </p:nvSpPr>
          <p:spPr bwMode="auto">
            <a:xfrm>
              <a:off x="7193002" y="2997968"/>
              <a:ext cx="491195" cy="2076661"/>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0" name="Line 724"/>
            <p:cNvSpPr>
              <a:spLocks noChangeShapeType="1"/>
            </p:cNvSpPr>
            <p:nvPr/>
          </p:nvSpPr>
          <p:spPr bwMode="auto">
            <a:xfrm flipV="1">
              <a:off x="6413914" y="2997968"/>
              <a:ext cx="800921" cy="25651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1" name="Line 725"/>
            <p:cNvSpPr>
              <a:spLocks noChangeShapeType="1"/>
            </p:cNvSpPr>
            <p:nvPr/>
          </p:nvSpPr>
          <p:spPr bwMode="auto">
            <a:xfrm flipV="1">
              <a:off x="4997634" y="3254480"/>
              <a:ext cx="1416278" cy="8172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2" name="Freeform 726"/>
            <p:cNvSpPr/>
            <p:nvPr/>
          </p:nvSpPr>
          <p:spPr bwMode="auto">
            <a:xfrm>
              <a:off x="4440949" y="4071773"/>
              <a:ext cx="753165" cy="1069713"/>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3" name="Line 728"/>
            <p:cNvSpPr>
              <a:spLocks noChangeShapeType="1"/>
            </p:cNvSpPr>
            <p:nvPr/>
          </p:nvSpPr>
          <p:spPr bwMode="auto">
            <a:xfrm flipH="1">
              <a:off x="5194114" y="4745801"/>
              <a:ext cx="769538" cy="39568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4" name="Freeform 729"/>
            <p:cNvSpPr/>
            <p:nvPr/>
          </p:nvSpPr>
          <p:spPr bwMode="auto">
            <a:xfrm>
              <a:off x="5963654" y="3816625"/>
              <a:ext cx="1717818" cy="929177"/>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5" name="Freeform 730"/>
            <p:cNvSpPr/>
            <p:nvPr/>
          </p:nvSpPr>
          <p:spPr bwMode="auto">
            <a:xfrm>
              <a:off x="5254151" y="5500332"/>
              <a:ext cx="1756021" cy="158273"/>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6" name="Freeform 731"/>
            <p:cNvSpPr/>
            <p:nvPr/>
          </p:nvSpPr>
          <p:spPr bwMode="auto">
            <a:xfrm>
              <a:off x="5194116" y="5074626"/>
              <a:ext cx="2009806" cy="477551"/>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7" name="Line 732"/>
            <p:cNvSpPr>
              <a:spLocks noChangeShapeType="1"/>
            </p:cNvSpPr>
            <p:nvPr/>
          </p:nvSpPr>
          <p:spPr bwMode="auto">
            <a:xfrm>
              <a:off x="6413918" y="3254481"/>
              <a:ext cx="780454" cy="75316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8" name="Line 733"/>
            <p:cNvSpPr>
              <a:spLocks noChangeShapeType="1"/>
            </p:cNvSpPr>
            <p:nvPr/>
          </p:nvSpPr>
          <p:spPr bwMode="auto">
            <a:xfrm>
              <a:off x="5177745" y="2944750"/>
              <a:ext cx="1236173" cy="3097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grpSp>
      <p:grpSp>
        <p:nvGrpSpPr>
          <p:cNvPr id="99" name="Group 1"/>
          <p:cNvGrpSpPr/>
          <p:nvPr/>
        </p:nvGrpSpPr>
        <p:grpSpPr>
          <a:xfrm>
            <a:off x="9290190" y="-3412530"/>
            <a:ext cx="5803619" cy="5874063"/>
            <a:chOff x="4297681" y="2137013"/>
            <a:chExt cx="3596640" cy="3640296"/>
          </a:xfrm>
        </p:grpSpPr>
        <p:sp>
          <p:nvSpPr>
            <p:cNvPr id="100" name="Line 699"/>
            <p:cNvSpPr>
              <a:spLocks noChangeShapeType="1"/>
            </p:cNvSpPr>
            <p:nvPr/>
          </p:nvSpPr>
          <p:spPr bwMode="auto">
            <a:xfrm flipH="1" flipV="1">
              <a:off x="6010042" y="2137013"/>
              <a:ext cx="971473" cy="229223"/>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1" name="Freeform 700"/>
            <p:cNvSpPr/>
            <p:nvPr/>
          </p:nvSpPr>
          <p:spPr bwMode="auto">
            <a:xfrm>
              <a:off x="6981517" y="2366236"/>
              <a:ext cx="912804" cy="1547262"/>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2" name="Freeform 701"/>
            <p:cNvSpPr/>
            <p:nvPr/>
          </p:nvSpPr>
          <p:spPr bwMode="auto">
            <a:xfrm>
              <a:off x="5240505" y="3913500"/>
              <a:ext cx="2653816" cy="1863809"/>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3" name="Line 702"/>
            <p:cNvSpPr>
              <a:spLocks noChangeShapeType="1"/>
            </p:cNvSpPr>
            <p:nvPr/>
          </p:nvSpPr>
          <p:spPr bwMode="auto">
            <a:xfrm>
              <a:off x="4440949" y="4633919"/>
              <a:ext cx="799556" cy="10205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4" name="Freeform 703"/>
            <p:cNvSpPr/>
            <p:nvPr/>
          </p:nvSpPr>
          <p:spPr bwMode="auto">
            <a:xfrm>
              <a:off x="4297681" y="3149337"/>
              <a:ext cx="143268" cy="1484584"/>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5" name="Line 704"/>
            <p:cNvSpPr>
              <a:spLocks noChangeShapeType="1"/>
            </p:cNvSpPr>
            <p:nvPr/>
          </p:nvSpPr>
          <p:spPr bwMode="auto">
            <a:xfrm flipH="1">
              <a:off x="5114925" y="2137013"/>
              <a:ext cx="895116" cy="2966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6" name="Freeform 705"/>
            <p:cNvSpPr/>
            <p:nvPr/>
          </p:nvSpPr>
          <p:spPr bwMode="auto">
            <a:xfrm>
              <a:off x="5114925" y="2340343"/>
              <a:ext cx="1871166" cy="103615"/>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7" name="Freeform 706"/>
            <p:cNvSpPr/>
            <p:nvPr/>
          </p:nvSpPr>
          <p:spPr bwMode="auto">
            <a:xfrm>
              <a:off x="4997636" y="4060857"/>
              <a:ext cx="242869" cy="1593654"/>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8" name="Freeform 707"/>
            <p:cNvSpPr/>
            <p:nvPr/>
          </p:nvSpPr>
          <p:spPr bwMode="auto">
            <a:xfrm>
              <a:off x="4997636" y="2442645"/>
              <a:ext cx="180104" cy="1618213"/>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9" name="Freeform 708"/>
            <p:cNvSpPr/>
            <p:nvPr/>
          </p:nvSpPr>
          <p:spPr bwMode="auto">
            <a:xfrm>
              <a:off x="5963651" y="4745799"/>
              <a:ext cx="409345" cy="1031510"/>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0" name="Freeform 709"/>
            <p:cNvSpPr/>
            <p:nvPr/>
          </p:nvSpPr>
          <p:spPr bwMode="auto">
            <a:xfrm>
              <a:off x="5963652" y="2348500"/>
              <a:ext cx="450260" cy="2397304"/>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1" name="Line 710"/>
            <p:cNvSpPr>
              <a:spLocks noChangeShapeType="1"/>
            </p:cNvSpPr>
            <p:nvPr/>
          </p:nvSpPr>
          <p:spPr bwMode="auto">
            <a:xfrm>
              <a:off x="6010042" y="2137015"/>
              <a:ext cx="24560" cy="21148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2" name="Line 711"/>
            <p:cNvSpPr>
              <a:spLocks noChangeShapeType="1"/>
            </p:cNvSpPr>
            <p:nvPr/>
          </p:nvSpPr>
          <p:spPr bwMode="auto">
            <a:xfrm flipH="1">
              <a:off x="4368632" y="2434349"/>
              <a:ext cx="751816" cy="71507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3" name="Line 712"/>
            <p:cNvSpPr>
              <a:spLocks noChangeShapeType="1"/>
            </p:cNvSpPr>
            <p:nvPr/>
          </p:nvSpPr>
          <p:spPr bwMode="auto">
            <a:xfrm flipH="1" flipV="1">
              <a:off x="7681469" y="3816627"/>
              <a:ext cx="212851" cy="9687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4" name="Line 713"/>
            <p:cNvSpPr>
              <a:spLocks noChangeShapeType="1"/>
            </p:cNvSpPr>
            <p:nvPr/>
          </p:nvSpPr>
          <p:spPr bwMode="auto">
            <a:xfrm flipH="1" flipV="1">
              <a:off x="6972417" y="2367473"/>
              <a:ext cx="242415" cy="63049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5" name="Line 714"/>
            <p:cNvSpPr>
              <a:spLocks noChangeShapeType="1"/>
            </p:cNvSpPr>
            <p:nvPr/>
          </p:nvSpPr>
          <p:spPr bwMode="auto">
            <a:xfrm flipH="1" flipV="1">
              <a:off x="7214834" y="2997969"/>
              <a:ext cx="466634" cy="818657"/>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6" name="Line 715"/>
            <p:cNvSpPr>
              <a:spLocks noChangeShapeType="1"/>
            </p:cNvSpPr>
            <p:nvPr/>
          </p:nvSpPr>
          <p:spPr bwMode="auto">
            <a:xfrm flipH="1" flipV="1">
              <a:off x="7681469" y="3816627"/>
              <a:ext cx="20465" cy="110245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7" name="Freeform 716"/>
            <p:cNvSpPr/>
            <p:nvPr/>
          </p:nvSpPr>
          <p:spPr bwMode="auto">
            <a:xfrm>
              <a:off x="5963652" y="4745802"/>
              <a:ext cx="1738283" cy="328828"/>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8" name="Line 717"/>
            <p:cNvSpPr>
              <a:spLocks noChangeShapeType="1"/>
            </p:cNvSpPr>
            <p:nvPr/>
          </p:nvSpPr>
          <p:spPr bwMode="auto">
            <a:xfrm>
              <a:off x="4997636" y="4060859"/>
              <a:ext cx="966016" cy="68494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9" name="Line 718"/>
            <p:cNvSpPr>
              <a:spLocks noChangeShapeType="1"/>
            </p:cNvSpPr>
            <p:nvPr/>
          </p:nvSpPr>
          <p:spPr bwMode="auto">
            <a:xfrm>
              <a:off x="4368632" y="3149421"/>
              <a:ext cx="629002" cy="91143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0" name="Line 719"/>
            <p:cNvSpPr>
              <a:spLocks noChangeShapeType="1"/>
            </p:cNvSpPr>
            <p:nvPr/>
          </p:nvSpPr>
          <p:spPr bwMode="auto">
            <a:xfrm flipH="1">
              <a:off x="4368634" y="2944756"/>
              <a:ext cx="809106" cy="20466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1" name="Line 720"/>
            <p:cNvSpPr>
              <a:spLocks noChangeShapeType="1"/>
            </p:cNvSpPr>
            <p:nvPr/>
          </p:nvSpPr>
          <p:spPr bwMode="auto">
            <a:xfrm flipH="1">
              <a:off x="5177742" y="2348501"/>
              <a:ext cx="856862" cy="59625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2" name="Line 721"/>
            <p:cNvSpPr>
              <a:spLocks noChangeShapeType="1"/>
            </p:cNvSpPr>
            <p:nvPr/>
          </p:nvSpPr>
          <p:spPr bwMode="auto">
            <a:xfrm flipH="1" flipV="1">
              <a:off x="6034604" y="2348500"/>
              <a:ext cx="1180232" cy="649470"/>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3" name="Freeform 722"/>
            <p:cNvSpPr/>
            <p:nvPr/>
          </p:nvSpPr>
          <p:spPr bwMode="auto">
            <a:xfrm>
              <a:off x="7214833" y="2997968"/>
              <a:ext cx="573059" cy="798191"/>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4" name="Freeform 723"/>
            <p:cNvSpPr/>
            <p:nvPr/>
          </p:nvSpPr>
          <p:spPr bwMode="auto">
            <a:xfrm>
              <a:off x="7193002" y="2997968"/>
              <a:ext cx="491195" cy="2076661"/>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5" name="Line 724"/>
            <p:cNvSpPr>
              <a:spLocks noChangeShapeType="1"/>
            </p:cNvSpPr>
            <p:nvPr/>
          </p:nvSpPr>
          <p:spPr bwMode="auto">
            <a:xfrm flipV="1">
              <a:off x="6413914" y="2997968"/>
              <a:ext cx="800921" cy="25651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6" name="Line 725"/>
            <p:cNvSpPr>
              <a:spLocks noChangeShapeType="1"/>
            </p:cNvSpPr>
            <p:nvPr/>
          </p:nvSpPr>
          <p:spPr bwMode="auto">
            <a:xfrm flipV="1">
              <a:off x="4997634" y="3254480"/>
              <a:ext cx="1416278" cy="8172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7" name="Freeform 726"/>
            <p:cNvSpPr/>
            <p:nvPr/>
          </p:nvSpPr>
          <p:spPr bwMode="auto">
            <a:xfrm>
              <a:off x="4440949" y="4071773"/>
              <a:ext cx="753165" cy="1069713"/>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8" name="Line 728"/>
            <p:cNvSpPr>
              <a:spLocks noChangeShapeType="1"/>
            </p:cNvSpPr>
            <p:nvPr/>
          </p:nvSpPr>
          <p:spPr bwMode="auto">
            <a:xfrm flipH="1">
              <a:off x="5194114" y="4745801"/>
              <a:ext cx="769538" cy="39568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9" name="Freeform 729"/>
            <p:cNvSpPr/>
            <p:nvPr/>
          </p:nvSpPr>
          <p:spPr bwMode="auto">
            <a:xfrm>
              <a:off x="5963654" y="3816625"/>
              <a:ext cx="1717818" cy="929177"/>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0" name="Freeform 730"/>
            <p:cNvSpPr/>
            <p:nvPr/>
          </p:nvSpPr>
          <p:spPr bwMode="auto">
            <a:xfrm>
              <a:off x="5254151" y="5500332"/>
              <a:ext cx="1756021" cy="158273"/>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1" name="Freeform 731"/>
            <p:cNvSpPr/>
            <p:nvPr/>
          </p:nvSpPr>
          <p:spPr bwMode="auto">
            <a:xfrm>
              <a:off x="5194116" y="5074626"/>
              <a:ext cx="2009806" cy="477551"/>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2" name="Line 732"/>
            <p:cNvSpPr>
              <a:spLocks noChangeShapeType="1"/>
            </p:cNvSpPr>
            <p:nvPr/>
          </p:nvSpPr>
          <p:spPr bwMode="auto">
            <a:xfrm>
              <a:off x="6413918" y="3254481"/>
              <a:ext cx="780454" cy="75316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3" name="Line 733"/>
            <p:cNvSpPr>
              <a:spLocks noChangeShapeType="1"/>
            </p:cNvSpPr>
            <p:nvPr/>
          </p:nvSpPr>
          <p:spPr bwMode="auto">
            <a:xfrm>
              <a:off x="5177745" y="2944750"/>
              <a:ext cx="1236173" cy="3097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grpSp>
      <p:grpSp>
        <p:nvGrpSpPr>
          <p:cNvPr id="2" name="组合 1"/>
          <p:cNvGrpSpPr/>
          <p:nvPr/>
        </p:nvGrpSpPr>
        <p:grpSpPr>
          <a:xfrm>
            <a:off x="2553194" y="2109078"/>
            <a:ext cx="3784654" cy="771623"/>
            <a:chOff x="2553194" y="2109078"/>
            <a:chExt cx="3784654" cy="771623"/>
          </a:xfrm>
        </p:grpSpPr>
        <p:sp>
          <p:nvSpPr>
            <p:cNvPr id="54" name="Rectangle 1"/>
            <p:cNvSpPr/>
            <p:nvPr/>
          </p:nvSpPr>
          <p:spPr>
            <a:xfrm>
              <a:off x="2553195" y="2115243"/>
              <a:ext cx="3784653" cy="759293"/>
            </a:xfrm>
            <a:prstGeom prst="rect">
              <a:avLst/>
            </a:prstGeom>
            <a:gradFill flip="none" rotWithShape="1">
              <a:gsLst>
                <a:gs pos="87000">
                  <a:srgbClr val="2A9995">
                    <a:alpha val="40000"/>
                  </a:srgbClr>
                </a:gs>
                <a:gs pos="0">
                  <a:srgbClr val="8EE0DC">
                    <a:alpha val="7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solidFill>
                  <a:prstClr val="white"/>
                </a:solidFill>
              </a:endParaRPr>
            </a:p>
          </p:txBody>
        </p:sp>
        <p:sp>
          <p:nvSpPr>
            <p:cNvPr id="57" name="Rectangle 3"/>
            <p:cNvSpPr txBox="1">
              <a:spLocks noChangeArrowheads="1"/>
            </p:cNvSpPr>
            <p:nvPr/>
          </p:nvSpPr>
          <p:spPr bwMode="auto">
            <a:xfrm>
              <a:off x="5134760" y="2109078"/>
              <a:ext cx="774482" cy="771623"/>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a:r>
                <a:rPr lang="en-US" altLang="ko-KR" smtClean="0">
                  <a:solidFill>
                    <a:prstClr val="white"/>
                  </a:solidFill>
                  <a:effectLst/>
                  <a:latin typeface="Calibri" panose="020F0502020204030204" pitchFamily="34" charset="0"/>
                </a:rPr>
                <a:t>01</a:t>
              </a:r>
              <a:endParaRPr lang="en-US" altLang="ko-KR">
                <a:solidFill>
                  <a:prstClr val="white"/>
                </a:solidFill>
                <a:effectLst/>
                <a:latin typeface="Calibri" panose="020F0502020204030204" pitchFamily="34" charset="0"/>
              </a:endParaRPr>
            </a:p>
          </p:txBody>
        </p:sp>
        <p:sp>
          <p:nvSpPr>
            <p:cNvPr id="58" name="Rectangle 3"/>
            <p:cNvSpPr txBox="1">
              <a:spLocks noChangeArrowheads="1"/>
            </p:cNvSpPr>
            <p:nvPr/>
          </p:nvSpPr>
          <p:spPr bwMode="auto">
            <a:xfrm>
              <a:off x="2553194" y="2309133"/>
              <a:ext cx="2657765" cy="309958"/>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a:r>
                <a:rPr lang="zh-CN" altLang="en-US" sz="14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latin typeface="SimSun" charset="-122"/>
                  <a:ea typeface="SimSun" charset="-122"/>
                  <a:cs typeface="SimSun" charset="-122"/>
                </a:rPr>
                <a:t>大尺寸单晶石墨烯的超快制备</a:t>
              </a:r>
              <a:endParaRPr lang="en-US" altLang="zh-CN" sz="14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latin typeface="SimSun" charset="-122"/>
                <a:ea typeface="SimSun" charset="-122"/>
                <a:cs typeface="SimSun"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1+#ppt_w/2"/>
                                          </p:val>
                                        </p:tav>
                                        <p:tav tm="100000">
                                          <p:val>
                                            <p:strVal val="#ppt_x"/>
                                          </p:val>
                                        </p:tav>
                                      </p:tavLst>
                                    </p:anim>
                                    <p:anim calcmode="lin" valueType="num">
                                      <p:cBhvr additive="base">
                                        <p:cTn id="8" dur="500" fill="hold"/>
                                        <p:tgtEl>
                                          <p:spTgt spid="99"/>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0-#ppt_w/2"/>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7"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ppt_w/2"/>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12" presetClass="entr" presetSubtype="1" fill="hold" grpId="0" nodeType="afterEffect">
                                  <p:stCondLst>
                                    <p:cond delay="0"/>
                                  </p:stCondLst>
                                  <p:iterate type="lt">
                                    <p:tmPct val="10000"/>
                                  </p:iterate>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p:tgtEl>
                                          <p:spTgt spid="55"/>
                                        </p:tgtEl>
                                        <p:attrNameLst>
                                          <p:attrName>ppt_y</p:attrName>
                                        </p:attrNameLst>
                                      </p:cBhvr>
                                      <p:tavLst>
                                        <p:tav tm="0">
                                          <p:val>
                                            <p:strVal val="#ppt_y-#ppt_h*1.125000"/>
                                          </p:val>
                                        </p:tav>
                                        <p:tav tm="100000">
                                          <p:val>
                                            <p:strVal val="#ppt_y"/>
                                          </p:val>
                                        </p:tav>
                                      </p:tavLst>
                                    </p:anim>
                                    <p:animEffect transition="in" filter="wipe(down)">
                                      <p:cBhvr>
                                        <p:cTn id="24" dur="500"/>
                                        <p:tgtEl>
                                          <p:spTgt spid="55"/>
                                        </p:tgtEl>
                                      </p:cBhvr>
                                    </p:animEffect>
                                  </p:childTnLst>
                                </p:cTn>
                              </p:par>
                            </p:childTnLst>
                          </p:cTn>
                        </p:par>
                        <p:par>
                          <p:cTn id="25" fill="hold">
                            <p:stCondLst>
                              <p:cond delay="1800"/>
                            </p:stCondLst>
                            <p:childTnLst>
                              <p:par>
                                <p:cTn id="26" presetID="22" presetClass="entr" presetSubtype="8"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8"/>
          <p:cNvSpPr/>
          <p:nvPr/>
        </p:nvSpPr>
        <p:spPr>
          <a:xfrm>
            <a:off x="1514475" y="1781818"/>
            <a:ext cx="9163050" cy="4293355"/>
          </a:xfrm>
          <a:prstGeom prst="rect">
            <a:avLst/>
          </a:prstGeom>
          <a:grpFill/>
          <a:ln w="6350">
            <a:solidFill>
              <a:srgbClr val="364254"/>
            </a:solidFill>
            <a:round/>
          </a:ln>
        </p:spPr>
        <p:txBody>
          <a:bodyPr vert="horz" wrap="square" lIns="91440" tIns="45720" rIns="91440" bIns="45720" numCol="1" anchor="t" anchorCtr="0" compatLnSpc="1"/>
          <a:lstStyle/>
          <a:p>
            <a:pPr fontAlgn="base">
              <a:spcBef>
                <a:spcPct val="0"/>
              </a:spcBef>
              <a:spcAft>
                <a:spcPct val="0"/>
              </a:spcAft>
            </a:pPr>
            <a:endParaRPr kumimoji="1" lang="ko-KR" altLang="en-US" sz="1200">
              <a:solidFill>
                <a:schemeClr val="bg1">
                  <a:lumMod val="95000"/>
                </a:schemeClr>
              </a:solidFill>
            </a:endParaRPr>
          </a:p>
        </p:txBody>
      </p:sp>
      <p:sp>
        <p:nvSpPr>
          <p:cNvPr id="12" name="Rectangle 3"/>
          <p:cNvSpPr txBox="1">
            <a:spLocks noChangeArrowheads="1"/>
          </p:cNvSpPr>
          <p:nvPr/>
        </p:nvSpPr>
        <p:spPr bwMode="auto">
          <a:xfrm>
            <a:off x="2608209" y="2375274"/>
            <a:ext cx="2957711" cy="29597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endParaRPr lang="zh-CN" altLang="en-US" dirty="0"/>
          </a:p>
        </p:txBody>
      </p:sp>
      <p:sp>
        <p:nvSpPr>
          <p:cNvPr id="13" name="Rectangle 3"/>
          <p:cNvSpPr txBox="1">
            <a:spLocks noChangeArrowheads="1"/>
          </p:cNvSpPr>
          <p:nvPr/>
        </p:nvSpPr>
        <p:spPr bwMode="auto">
          <a:xfrm>
            <a:off x="2540477" y="5574479"/>
            <a:ext cx="3487790" cy="246221"/>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r>
              <a:rPr lang="en-US" altLang="zh-CN" sz="1600" b="1" dirty="0" smtClean="0">
                <a:solidFill>
                  <a:schemeClr val="bg1"/>
                </a:solidFill>
                <a:latin typeface="+mj-ea"/>
                <a:cs typeface="Meiryo" panose="020B0604030504040204" pitchFamily="34" charset="-128"/>
              </a:rPr>
              <a:t>Andre </a:t>
            </a:r>
            <a:r>
              <a:rPr lang="en-US" altLang="zh-CN" sz="1600" b="1" dirty="0">
                <a:solidFill>
                  <a:schemeClr val="bg1"/>
                </a:solidFill>
                <a:latin typeface="+mj-ea"/>
                <a:cs typeface="Meiryo" panose="020B0604030504040204" pitchFamily="34" charset="-128"/>
              </a:rPr>
              <a:t>Konstantin </a:t>
            </a:r>
            <a:r>
              <a:rPr lang="en-US" altLang="zh-CN" sz="1600" b="1" dirty="0" err="1" smtClean="0">
                <a:solidFill>
                  <a:schemeClr val="bg1"/>
                </a:solidFill>
                <a:latin typeface="+mj-ea"/>
                <a:cs typeface="Meiryo" panose="020B0604030504040204" pitchFamily="34" charset="-128"/>
              </a:rPr>
              <a:t>Geim</a:t>
            </a:r>
            <a:r>
              <a:rPr lang="en-US" altLang="zh-CN" sz="1600" b="1" dirty="0" smtClean="0">
                <a:solidFill>
                  <a:schemeClr val="bg1"/>
                </a:solidFill>
                <a:latin typeface="+mj-ea"/>
                <a:cs typeface="Meiryo" panose="020B0604030504040204" pitchFamily="34" charset="-128"/>
              </a:rPr>
              <a:t>,</a:t>
            </a:r>
            <a:r>
              <a:rPr lang="zh-CN" altLang="en-US" sz="1600" b="1" dirty="0" smtClean="0">
                <a:solidFill>
                  <a:schemeClr val="bg1"/>
                </a:solidFill>
                <a:latin typeface="+mj-ea"/>
                <a:cs typeface="Meiryo" panose="020B0604030504040204" pitchFamily="34" charset="-128"/>
              </a:rPr>
              <a:t> </a:t>
            </a:r>
            <a:r>
              <a:rPr lang="en-US" altLang="zh-CN" sz="1600" b="1" dirty="0" smtClean="0">
                <a:solidFill>
                  <a:schemeClr val="bg1"/>
                </a:solidFill>
                <a:latin typeface="+mj-ea"/>
                <a:cs typeface="Meiryo" panose="020B0604030504040204" pitchFamily="34" charset="-128"/>
              </a:rPr>
              <a:t>1958-</a:t>
            </a:r>
            <a:r>
              <a:rPr lang="en-US" altLang="zh-CN" sz="1600" b="1" dirty="0">
                <a:solidFill>
                  <a:schemeClr val="bg1"/>
                </a:solidFill>
                <a:latin typeface="+mj-ea"/>
                <a:cs typeface="Meiryo" panose="020B0604030504040204" pitchFamily="34" charset="-128"/>
              </a:rPr>
              <a:t>?</a:t>
            </a:r>
            <a:endParaRPr lang="zh-CN" altLang="en-US" sz="1600" b="1" dirty="0">
              <a:solidFill>
                <a:schemeClr val="bg1"/>
              </a:solidFill>
              <a:latin typeface="+mj-ea"/>
              <a:cs typeface="Meiryo" panose="020B0604030504040204" pitchFamily="34" charset="-128"/>
            </a:endParaRPr>
          </a:p>
        </p:txBody>
      </p:sp>
      <p:sp>
        <p:nvSpPr>
          <p:cNvPr id="16" name="Rectangle 3"/>
          <p:cNvSpPr txBox="1">
            <a:spLocks noChangeArrowheads="1"/>
          </p:cNvSpPr>
          <p:nvPr/>
        </p:nvSpPr>
        <p:spPr bwMode="auto">
          <a:xfrm>
            <a:off x="7084805" y="5559090"/>
            <a:ext cx="3106311" cy="246221"/>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spcBef>
                <a:spcPts val="0"/>
              </a:spcBef>
              <a:defRPr/>
            </a:pPr>
            <a:r>
              <a:rPr lang="en-US" altLang="zh-CN" sz="1600" b="1" dirty="0" smtClean="0">
                <a:solidFill>
                  <a:schemeClr val="bg1"/>
                </a:solidFill>
                <a:latin typeface="+mj-ea"/>
                <a:cs typeface="Meiryo" panose="020B0604030504040204" pitchFamily="34" charset="-128"/>
              </a:rPr>
              <a:t>Konstantin </a:t>
            </a:r>
            <a:r>
              <a:rPr lang="en-US" altLang="zh-CN" sz="1600" b="1" dirty="0" err="1">
                <a:solidFill>
                  <a:schemeClr val="bg1"/>
                </a:solidFill>
                <a:latin typeface="+mj-ea"/>
                <a:cs typeface="Meiryo" panose="020B0604030504040204" pitchFamily="34" charset="-128"/>
              </a:rPr>
              <a:t>Novoselov</a:t>
            </a:r>
            <a:r>
              <a:rPr lang="en-US" altLang="zh-CN" sz="1600" b="1" dirty="0">
                <a:solidFill>
                  <a:schemeClr val="bg1"/>
                </a:solidFill>
                <a:latin typeface="+mj-ea"/>
                <a:cs typeface="Meiryo" panose="020B0604030504040204" pitchFamily="34" charset="-128"/>
              </a:rPr>
              <a:t>, 1974-</a:t>
            </a:r>
            <a:r>
              <a:rPr lang="en-US" altLang="zh-CN" sz="1600" b="1" dirty="0" smtClean="0">
                <a:solidFill>
                  <a:schemeClr val="bg1"/>
                </a:solidFill>
                <a:latin typeface="+mj-ea"/>
                <a:cs typeface="Meiryo" panose="020B0604030504040204" pitchFamily="34" charset="-128"/>
              </a:rPr>
              <a:t>?</a:t>
            </a:r>
            <a:endParaRPr lang="en-US" altLang="zh-CN" sz="1600" b="1" dirty="0">
              <a:solidFill>
                <a:schemeClr val="bg1"/>
              </a:solidFill>
              <a:latin typeface="+mj-ea"/>
              <a:cs typeface="Meiryo" panose="020B0604030504040204" pitchFamily="34" charset="-128"/>
            </a:endParaRPr>
          </a:p>
        </p:txBody>
      </p:sp>
      <p:sp>
        <p:nvSpPr>
          <p:cNvPr id="18" name="Oval 30"/>
          <p:cNvSpPr/>
          <p:nvPr/>
        </p:nvSpPr>
        <p:spPr>
          <a:xfrm>
            <a:off x="1588616" y="5255274"/>
            <a:ext cx="817494" cy="817494"/>
          </a:xfrm>
          <a:prstGeom prst="ellipse">
            <a:avLst/>
          </a:prstGeom>
          <a:gradFill flip="none" rotWithShape="1">
            <a:gsLst>
              <a:gs pos="87000">
                <a:srgbClr val="2A9995">
                  <a:alpha val="40000"/>
                </a:srgbClr>
              </a:gs>
              <a:gs pos="0">
                <a:srgbClr val="8EE0DC">
                  <a:alpha val="7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p>
        </p:txBody>
      </p:sp>
      <p:sp>
        <p:nvSpPr>
          <p:cNvPr id="19" name="Freeform 31"/>
          <p:cNvSpPr>
            <a:spLocks noEditPoints="1"/>
          </p:cNvSpPr>
          <p:nvPr/>
        </p:nvSpPr>
        <p:spPr bwMode="auto">
          <a:xfrm>
            <a:off x="1776021" y="5431658"/>
            <a:ext cx="442684" cy="464727"/>
          </a:xfrm>
          <a:custGeom>
            <a:avLst/>
            <a:gdLst>
              <a:gd name="T0" fmla="*/ 449 w 482"/>
              <a:gd name="T1" fmla="*/ 33 h 506"/>
              <a:gd name="T2" fmla="*/ 353 w 482"/>
              <a:gd name="T3" fmla="*/ 120 h 506"/>
              <a:gd name="T4" fmla="*/ 197 w 482"/>
              <a:gd name="T5" fmla="*/ 81 h 506"/>
              <a:gd name="T6" fmla="*/ 58 w 482"/>
              <a:gd name="T7" fmla="*/ 138 h 506"/>
              <a:gd name="T8" fmla="*/ 4 w 482"/>
              <a:gd name="T9" fmla="*/ 315 h 506"/>
              <a:gd name="T10" fmla="*/ 54 w 482"/>
              <a:gd name="T11" fmla="*/ 506 h 506"/>
              <a:gd name="T12" fmla="*/ 197 w 482"/>
              <a:gd name="T13" fmla="*/ 475 h 506"/>
              <a:gd name="T14" fmla="*/ 336 w 482"/>
              <a:gd name="T15" fmla="*/ 418 h 506"/>
              <a:gd name="T16" fmla="*/ 395 w 482"/>
              <a:gd name="T17" fmla="*/ 279 h 506"/>
              <a:gd name="T18" fmla="*/ 404 w 482"/>
              <a:gd name="T19" fmla="*/ 136 h 506"/>
              <a:gd name="T20" fmla="*/ 398 w 482"/>
              <a:gd name="T21" fmla="*/ 74 h 506"/>
              <a:gd name="T22" fmla="*/ 289 w 482"/>
              <a:gd name="T23" fmla="*/ 492 h 506"/>
              <a:gd name="T24" fmla="*/ 373 w 482"/>
              <a:gd name="T25" fmla="*/ 331 h 506"/>
              <a:gd name="T26" fmla="*/ 267 w 482"/>
              <a:gd name="T27" fmla="*/ 447 h 506"/>
              <a:gd name="T28" fmla="*/ 144 w 482"/>
              <a:gd name="T29" fmla="*/ 454 h 506"/>
              <a:gd name="T30" fmla="*/ 27 w 482"/>
              <a:gd name="T31" fmla="*/ 347 h 506"/>
              <a:gd name="T32" fmla="*/ 45 w 482"/>
              <a:gd name="T33" fmla="*/ 177 h 506"/>
              <a:gd name="T34" fmla="*/ 179 w 482"/>
              <a:gd name="T35" fmla="*/ 96 h 506"/>
              <a:gd name="T36" fmla="*/ 325 w 482"/>
              <a:gd name="T37" fmla="*/ 148 h 506"/>
              <a:gd name="T38" fmla="*/ 197 w 482"/>
              <a:gd name="T39" fmla="*/ 130 h 506"/>
              <a:gd name="T40" fmla="*/ 92 w 482"/>
              <a:gd name="T41" fmla="*/ 173 h 506"/>
              <a:gd name="T42" fmla="*/ 51 w 482"/>
              <a:gd name="T43" fmla="*/ 307 h 506"/>
              <a:gd name="T44" fmla="*/ 127 w 482"/>
              <a:gd name="T45" fmla="*/ 409 h 506"/>
              <a:gd name="T46" fmla="*/ 254 w 482"/>
              <a:gd name="T47" fmla="*/ 416 h 506"/>
              <a:gd name="T48" fmla="*/ 339 w 482"/>
              <a:gd name="T49" fmla="*/ 322 h 506"/>
              <a:gd name="T50" fmla="*/ 325 w 482"/>
              <a:gd name="T51" fmla="*/ 203 h 506"/>
              <a:gd name="T52" fmla="*/ 377 w 482"/>
              <a:gd name="T53" fmla="*/ 245 h 506"/>
              <a:gd name="T54" fmla="*/ 222 w 482"/>
              <a:gd name="T55" fmla="*/ 303 h 506"/>
              <a:gd name="T56" fmla="*/ 172 w 482"/>
              <a:gd name="T57" fmla="*/ 303 h 506"/>
              <a:gd name="T58" fmla="*/ 177 w 482"/>
              <a:gd name="T59" fmla="*/ 248 h 506"/>
              <a:gd name="T60" fmla="*/ 211 w 482"/>
              <a:gd name="T61" fmla="*/ 262 h 506"/>
              <a:gd name="T62" fmla="*/ 221 w 482"/>
              <a:gd name="T63" fmla="*/ 272 h 506"/>
              <a:gd name="T64" fmla="*/ 207 w 482"/>
              <a:gd name="T65" fmla="*/ 230 h 506"/>
              <a:gd name="T66" fmla="*/ 148 w 482"/>
              <a:gd name="T67" fmla="*/ 269 h 506"/>
              <a:gd name="T68" fmla="*/ 197 w 482"/>
              <a:gd name="T69" fmla="*/ 327 h 506"/>
              <a:gd name="T70" fmla="*/ 247 w 482"/>
              <a:gd name="T71" fmla="*/ 279 h 506"/>
              <a:gd name="T72" fmla="*/ 285 w 482"/>
              <a:gd name="T73" fmla="*/ 263 h 506"/>
              <a:gd name="T74" fmla="*/ 261 w 482"/>
              <a:gd name="T75" fmla="*/ 341 h 506"/>
              <a:gd name="T76" fmla="*/ 197 w 482"/>
              <a:gd name="T77" fmla="*/ 368 h 506"/>
              <a:gd name="T78" fmla="*/ 133 w 482"/>
              <a:gd name="T79" fmla="*/ 341 h 506"/>
              <a:gd name="T80" fmla="*/ 107 w 482"/>
              <a:gd name="T81" fmla="*/ 270 h 506"/>
              <a:gd name="T82" fmla="*/ 147 w 482"/>
              <a:gd name="T83" fmla="*/ 203 h 506"/>
              <a:gd name="T84" fmla="*/ 223 w 482"/>
              <a:gd name="T85" fmla="*/ 192 h 506"/>
              <a:gd name="T86" fmla="*/ 254 w 482"/>
              <a:gd name="T87" fmla="*/ 191 h 506"/>
              <a:gd name="T88" fmla="*/ 167 w 482"/>
              <a:gd name="T89" fmla="*/ 178 h 506"/>
              <a:gd name="T90" fmla="*/ 101 w 482"/>
              <a:gd name="T91" fmla="*/ 239 h 506"/>
              <a:gd name="T92" fmla="*/ 110 w 482"/>
              <a:gd name="T93" fmla="*/ 336 h 506"/>
              <a:gd name="T94" fmla="*/ 187 w 482"/>
              <a:gd name="T95" fmla="*/ 381 h 506"/>
              <a:gd name="T96" fmla="*/ 255 w 482"/>
              <a:gd name="T97" fmla="*/ 365 h 506"/>
              <a:gd name="T98" fmla="*/ 301 w 482"/>
              <a:gd name="T99" fmla="*/ 288 h 506"/>
              <a:gd name="T100" fmla="*/ 279 w 482"/>
              <a:gd name="T101" fmla="*/ 214 h 506"/>
              <a:gd name="T102" fmla="*/ 332 w 482"/>
              <a:gd name="T103" fmla="*/ 279 h 506"/>
              <a:gd name="T104" fmla="*/ 292 w 482"/>
              <a:gd name="T105" fmla="*/ 374 h 506"/>
              <a:gd name="T106" fmla="*/ 184 w 482"/>
              <a:gd name="T107" fmla="*/ 412 h 506"/>
              <a:gd name="T108" fmla="*/ 85 w 482"/>
              <a:gd name="T109" fmla="*/ 352 h 506"/>
              <a:gd name="T110" fmla="*/ 73 w 482"/>
              <a:gd name="T111" fmla="*/ 228 h 506"/>
              <a:gd name="T112" fmla="*/ 158 w 482"/>
              <a:gd name="T113" fmla="*/ 149 h 506"/>
              <a:gd name="T114" fmla="*/ 270 w 482"/>
              <a:gd name="T115" fmla="*/ 16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2" h="506">
                <a:moveTo>
                  <a:pt x="404" y="136"/>
                </a:moveTo>
                <a:lnTo>
                  <a:pt x="482" y="57"/>
                </a:lnTo>
                <a:lnTo>
                  <a:pt x="447" y="45"/>
                </a:lnTo>
                <a:lnTo>
                  <a:pt x="449" y="44"/>
                </a:lnTo>
                <a:lnTo>
                  <a:pt x="449" y="44"/>
                </a:lnTo>
                <a:lnTo>
                  <a:pt x="451" y="42"/>
                </a:lnTo>
                <a:lnTo>
                  <a:pt x="451" y="39"/>
                </a:lnTo>
                <a:lnTo>
                  <a:pt x="451" y="37"/>
                </a:lnTo>
                <a:lnTo>
                  <a:pt x="449" y="33"/>
                </a:lnTo>
                <a:lnTo>
                  <a:pt x="449" y="33"/>
                </a:lnTo>
                <a:lnTo>
                  <a:pt x="446" y="32"/>
                </a:lnTo>
                <a:lnTo>
                  <a:pt x="444" y="32"/>
                </a:lnTo>
                <a:lnTo>
                  <a:pt x="441" y="32"/>
                </a:lnTo>
                <a:lnTo>
                  <a:pt x="439" y="33"/>
                </a:lnTo>
                <a:lnTo>
                  <a:pt x="437" y="36"/>
                </a:lnTo>
                <a:lnTo>
                  <a:pt x="425" y="0"/>
                </a:lnTo>
                <a:lnTo>
                  <a:pt x="346" y="79"/>
                </a:lnTo>
                <a:lnTo>
                  <a:pt x="358" y="114"/>
                </a:lnTo>
                <a:lnTo>
                  <a:pt x="353" y="119"/>
                </a:lnTo>
                <a:lnTo>
                  <a:pt x="353" y="120"/>
                </a:lnTo>
                <a:lnTo>
                  <a:pt x="335" y="137"/>
                </a:lnTo>
                <a:lnTo>
                  <a:pt x="335" y="137"/>
                </a:lnTo>
                <a:lnTo>
                  <a:pt x="321" y="124"/>
                </a:lnTo>
                <a:lnTo>
                  <a:pt x="305" y="113"/>
                </a:lnTo>
                <a:lnTo>
                  <a:pt x="289" y="104"/>
                </a:lnTo>
                <a:lnTo>
                  <a:pt x="271" y="95"/>
                </a:lnTo>
                <a:lnTo>
                  <a:pt x="254" y="90"/>
                </a:lnTo>
                <a:lnTo>
                  <a:pt x="236" y="84"/>
                </a:lnTo>
                <a:lnTo>
                  <a:pt x="216" y="82"/>
                </a:lnTo>
                <a:lnTo>
                  <a:pt x="197" y="81"/>
                </a:lnTo>
                <a:lnTo>
                  <a:pt x="197" y="81"/>
                </a:lnTo>
                <a:lnTo>
                  <a:pt x="177" y="82"/>
                </a:lnTo>
                <a:lnTo>
                  <a:pt x="158" y="84"/>
                </a:lnTo>
                <a:lnTo>
                  <a:pt x="140" y="90"/>
                </a:lnTo>
                <a:lnTo>
                  <a:pt x="121" y="96"/>
                </a:lnTo>
                <a:lnTo>
                  <a:pt x="104" y="104"/>
                </a:lnTo>
                <a:lnTo>
                  <a:pt x="88" y="114"/>
                </a:lnTo>
                <a:lnTo>
                  <a:pt x="72" y="125"/>
                </a:lnTo>
                <a:lnTo>
                  <a:pt x="58" y="138"/>
                </a:lnTo>
                <a:lnTo>
                  <a:pt x="58" y="138"/>
                </a:lnTo>
                <a:lnTo>
                  <a:pt x="44" y="153"/>
                </a:lnTo>
                <a:lnTo>
                  <a:pt x="33" y="169"/>
                </a:lnTo>
                <a:lnTo>
                  <a:pt x="22" y="187"/>
                </a:lnTo>
                <a:lnTo>
                  <a:pt x="14" y="204"/>
                </a:lnTo>
                <a:lnTo>
                  <a:pt x="8" y="221"/>
                </a:lnTo>
                <a:lnTo>
                  <a:pt x="4" y="241"/>
                </a:lnTo>
                <a:lnTo>
                  <a:pt x="0" y="259"/>
                </a:lnTo>
                <a:lnTo>
                  <a:pt x="0" y="279"/>
                </a:lnTo>
                <a:lnTo>
                  <a:pt x="0" y="297"/>
                </a:lnTo>
                <a:lnTo>
                  <a:pt x="4" y="315"/>
                </a:lnTo>
                <a:lnTo>
                  <a:pt x="8" y="335"/>
                </a:lnTo>
                <a:lnTo>
                  <a:pt x="14" y="352"/>
                </a:lnTo>
                <a:lnTo>
                  <a:pt x="22" y="369"/>
                </a:lnTo>
                <a:lnTo>
                  <a:pt x="33" y="387"/>
                </a:lnTo>
                <a:lnTo>
                  <a:pt x="44" y="403"/>
                </a:lnTo>
                <a:lnTo>
                  <a:pt x="58" y="418"/>
                </a:lnTo>
                <a:lnTo>
                  <a:pt x="58" y="418"/>
                </a:lnTo>
                <a:lnTo>
                  <a:pt x="66" y="425"/>
                </a:lnTo>
                <a:lnTo>
                  <a:pt x="76" y="433"/>
                </a:lnTo>
                <a:lnTo>
                  <a:pt x="54" y="506"/>
                </a:lnTo>
                <a:lnTo>
                  <a:pt x="115" y="506"/>
                </a:lnTo>
                <a:lnTo>
                  <a:pt x="128" y="462"/>
                </a:lnTo>
                <a:lnTo>
                  <a:pt x="128" y="462"/>
                </a:lnTo>
                <a:lnTo>
                  <a:pt x="144" y="469"/>
                </a:lnTo>
                <a:lnTo>
                  <a:pt x="161" y="472"/>
                </a:lnTo>
                <a:lnTo>
                  <a:pt x="180" y="474"/>
                </a:lnTo>
                <a:lnTo>
                  <a:pt x="197" y="475"/>
                </a:lnTo>
                <a:lnTo>
                  <a:pt x="197" y="475"/>
                </a:lnTo>
                <a:lnTo>
                  <a:pt x="197" y="475"/>
                </a:lnTo>
                <a:lnTo>
                  <a:pt x="197" y="475"/>
                </a:lnTo>
                <a:lnTo>
                  <a:pt x="215" y="474"/>
                </a:lnTo>
                <a:lnTo>
                  <a:pt x="233" y="472"/>
                </a:lnTo>
                <a:lnTo>
                  <a:pt x="249" y="469"/>
                </a:lnTo>
                <a:lnTo>
                  <a:pt x="266" y="463"/>
                </a:lnTo>
                <a:lnTo>
                  <a:pt x="278" y="506"/>
                </a:lnTo>
                <a:lnTo>
                  <a:pt x="338" y="506"/>
                </a:lnTo>
                <a:lnTo>
                  <a:pt x="318" y="434"/>
                </a:lnTo>
                <a:lnTo>
                  <a:pt x="318" y="434"/>
                </a:lnTo>
                <a:lnTo>
                  <a:pt x="328" y="427"/>
                </a:lnTo>
                <a:lnTo>
                  <a:pt x="336" y="418"/>
                </a:lnTo>
                <a:lnTo>
                  <a:pt x="336" y="418"/>
                </a:lnTo>
                <a:lnTo>
                  <a:pt x="350" y="403"/>
                </a:lnTo>
                <a:lnTo>
                  <a:pt x="361" y="388"/>
                </a:lnTo>
                <a:lnTo>
                  <a:pt x="371" y="371"/>
                </a:lnTo>
                <a:lnTo>
                  <a:pt x="379" y="354"/>
                </a:lnTo>
                <a:lnTo>
                  <a:pt x="386" y="336"/>
                </a:lnTo>
                <a:lnTo>
                  <a:pt x="390" y="316"/>
                </a:lnTo>
                <a:lnTo>
                  <a:pt x="393" y="298"/>
                </a:lnTo>
                <a:lnTo>
                  <a:pt x="395" y="279"/>
                </a:lnTo>
                <a:lnTo>
                  <a:pt x="395" y="279"/>
                </a:lnTo>
                <a:lnTo>
                  <a:pt x="393" y="260"/>
                </a:lnTo>
                <a:lnTo>
                  <a:pt x="391" y="242"/>
                </a:lnTo>
                <a:lnTo>
                  <a:pt x="387" y="225"/>
                </a:lnTo>
                <a:lnTo>
                  <a:pt x="382" y="208"/>
                </a:lnTo>
                <a:lnTo>
                  <a:pt x="375" y="192"/>
                </a:lnTo>
                <a:lnTo>
                  <a:pt x="366" y="176"/>
                </a:lnTo>
                <a:lnTo>
                  <a:pt x="357" y="162"/>
                </a:lnTo>
                <a:lnTo>
                  <a:pt x="345" y="148"/>
                </a:lnTo>
                <a:lnTo>
                  <a:pt x="369" y="124"/>
                </a:lnTo>
                <a:lnTo>
                  <a:pt x="404" y="136"/>
                </a:lnTo>
                <a:close/>
                <a:moveTo>
                  <a:pt x="456" y="64"/>
                </a:moveTo>
                <a:lnTo>
                  <a:pt x="400" y="120"/>
                </a:lnTo>
                <a:lnTo>
                  <a:pt x="379" y="113"/>
                </a:lnTo>
                <a:lnTo>
                  <a:pt x="436" y="57"/>
                </a:lnTo>
                <a:lnTo>
                  <a:pt x="456" y="64"/>
                </a:lnTo>
                <a:close/>
                <a:moveTo>
                  <a:pt x="370" y="103"/>
                </a:moveTo>
                <a:lnTo>
                  <a:pt x="362" y="82"/>
                </a:lnTo>
                <a:lnTo>
                  <a:pt x="418" y="26"/>
                </a:lnTo>
                <a:lnTo>
                  <a:pt x="426" y="46"/>
                </a:lnTo>
                <a:lnTo>
                  <a:pt x="398" y="74"/>
                </a:lnTo>
                <a:lnTo>
                  <a:pt x="370" y="103"/>
                </a:lnTo>
                <a:close/>
                <a:moveTo>
                  <a:pt x="104" y="492"/>
                </a:moveTo>
                <a:lnTo>
                  <a:pt x="74" y="492"/>
                </a:lnTo>
                <a:lnTo>
                  <a:pt x="88" y="443"/>
                </a:lnTo>
                <a:lnTo>
                  <a:pt x="88" y="443"/>
                </a:lnTo>
                <a:lnTo>
                  <a:pt x="101" y="450"/>
                </a:lnTo>
                <a:lnTo>
                  <a:pt x="114" y="457"/>
                </a:lnTo>
                <a:lnTo>
                  <a:pt x="104" y="492"/>
                </a:lnTo>
                <a:close/>
                <a:moveTo>
                  <a:pt x="319" y="492"/>
                </a:moveTo>
                <a:lnTo>
                  <a:pt x="289" y="492"/>
                </a:lnTo>
                <a:lnTo>
                  <a:pt x="279" y="458"/>
                </a:lnTo>
                <a:lnTo>
                  <a:pt x="279" y="458"/>
                </a:lnTo>
                <a:lnTo>
                  <a:pt x="292" y="451"/>
                </a:lnTo>
                <a:lnTo>
                  <a:pt x="305" y="443"/>
                </a:lnTo>
                <a:lnTo>
                  <a:pt x="319" y="492"/>
                </a:lnTo>
                <a:close/>
                <a:moveTo>
                  <a:pt x="380" y="279"/>
                </a:moveTo>
                <a:lnTo>
                  <a:pt x="380" y="279"/>
                </a:lnTo>
                <a:lnTo>
                  <a:pt x="379" y="296"/>
                </a:lnTo>
                <a:lnTo>
                  <a:pt x="377" y="314"/>
                </a:lnTo>
                <a:lnTo>
                  <a:pt x="373" y="331"/>
                </a:lnTo>
                <a:lnTo>
                  <a:pt x="366" y="348"/>
                </a:lnTo>
                <a:lnTo>
                  <a:pt x="359" y="364"/>
                </a:lnTo>
                <a:lnTo>
                  <a:pt x="349" y="380"/>
                </a:lnTo>
                <a:lnTo>
                  <a:pt x="338" y="394"/>
                </a:lnTo>
                <a:lnTo>
                  <a:pt x="326" y="407"/>
                </a:lnTo>
                <a:lnTo>
                  <a:pt x="326" y="407"/>
                </a:lnTo>
                <a:lnTo>
                  <a:pt x="314" y="420"/>
                </a:lnTo>
                <a:lnTo>
                  <a:pt x="298" y="431"/>
                </a:lnTo>
                <a:lnTo>
                  <a:pt x="283" y="439"/>
                </a:lnTo>
                <a:lnTo>
                  <a:pt x="267" y="447"/>
                </a:lnTo>
                <a:lnTo>
                  <a:pt x="251" y="454"/>
                </a:lnTo>
                <a:lnTo>
                  <a:pt x="234" y="458"/>
                </a:lnTo>
                <a:lnTo>
                  <a:pt x="215" y="460"/>
                </a:lnTo>
                <a:lnTo>
                  <a:pt x="197" y="461"/>
                </a:lnTo>
                <a:lnTo>
                  <a:pt x="197" y="461"/>
                </a:lnTo>
                <a:lnTo>
                  <a:pt x="197" y="461"/>
                </a:lnTo>
                <a:lnTo>
                  <a:pt x="197" y="461"/>
                </a:lnTo>
                <a:lnTo>
                  <a:pt x="179" y="460"/>
                </a:lnTo>
                <a:lnTo>
                  <a:pt x="161" y="458"/>
                </a:lnTo>
                <a:lnTo>
                  <a:pt x="144" y="454"/>
                </a:lnTo>
                <a:lnTo>
                  <a:pt x="127" y="447"/>
                </a:lnTo>
                <a:lnTo>
                  <a:pt x="110" y="439"/>
                </a:lnTo>
                <a:lnTo>
                  <a:pt x="95" y="431"/>
                </a:lnTo>
                <a:lnTo>
                  <a:pt x="81" y="420"/>
                </a:lnTo>
                <a:lnTo>
                  <a:pt x="67" y="407"/>
                </a:lnTo>
                <a:lnTo>
                  <a:pt x="67" y="407"/>
                </a:lnTo>
                <a:lnTo>
                  <a:pt x="55" y="394"/>
                </a:lnTo>
                <a:lnTo>
                  <a:pt x="45" y="379"/>
                </a:lnTo>
                <a:lnTo>
                  <a:pt x="35" y="363"/>
                </a:lnTo>
                <a:lnTo>
                  <a:pt x="27" y="347"/>
                </a:lnTo>
                <a:lnTo>
                  <a:pt x="22" y="330"/>
                </a:lnTo>
                <a:lnTo>
                  <a:pt x="18" y="313"/>
                </a:lnTo>
                <a:lnTo>
                  <a:pt x="14" y="296"/>
                </a:lnTo>
                <a:lnTo>
                  <a:pt x="14" y="279"/>
                </a:lnTo>
                <a:lnTo>
                  <a:pt x="14" y="260"/>
                </a:lnTo>
                <a:lnTo>
                  <a:pt x="18" y="243"/>
                </a:lnTo>
                <a:lnTo>
                  <a:pt x="22" y="226"/>
                </a:lnTo>
                <a:lnTo>
                  <a:pt x="27" y="209"/>
                </a:lnTo>
                <a:lnTo>
                  <a:pt x="35" y="193"/>
                </a:lnTo>
                <a:lnTo>
                  <a:pt x="45" y="177"/>
                </a:lnTo>
                <a:lnTo>
                  <a:pt x="55" y="163"/>
                </a:lnTo>
                <a:lnTo>
                  <a:pt x="67" y="149"/>
                </a:lnTo>
                <a:lnTo>
                  <a:pt x="67" y="149"/>
                </a:lnTo>
                <a:lnTo>
                  <a:pt x="81" y="136"/>
                </a:lnTo>
                <a:lnTo>
                  <a:pt x="95" y="125"/>
                </a:lnTo>
                <a:lnTo>
                  <a:pt x="110" y="117"/>
                </a:lnTo>
                <a:lnTo>
                  <a:pt x="127" y="109"/>
                </a:lnTo>
                <a:lnTo>
                  <a:pt x="144" y="103"/>
                </a:lnTo>
                <a:lnTo>
                  <a:pt x="161" y="98"/>
                </a:lnTo>
                <a:lnTo>
                  <a:pt x="179" y="96"/>
                </a:lnTo>
                <a:lnTo>
                  <a:pt x="197" y="95"/>
                </a:lnTo>
                <a:lnTo>
                  <a:pt x="197" y="95"/>
                </a:lnTo>
                <a:lnTo>
                  <a:pt x="215" y="96"/>
                </a:lnTo>
                <a:lnTo>
                  <a:pt x="233" y="98"/>
                </a:lnTo>
                <a:lnTo>
                  <a:pt x="250" y="103"/>
                </a:lnTo>
                <a:lnTo>
                  <a:pt x="266" y="109"/>
                </a:lnTo>
                <a:lnTo>
                  <a:pt x="282" y="115"/>
                </a:lnTo>
                <a:lnTo>
                  <a:pt x="297" y="125"/>
                </a:lnTo>
                <a:lnTo>
                  <a:pt x="311" y="135"/>
                </a:lnTo>
                <a:lnTo>
                  <a:pt x="325" y="148"/>
                </a:lnTo>
                <a:lnTo>
                  <a:pt x="301" y="172"/>
                </a:lnTo>
                <a:lnTo>
                  <a:pt x="301" y="172"/>
                </a:lnTo>
                <a:lnTo>
                  <a:pt x="290" y="162"/>
                </a:lnTo>
                <a:lnTo>
                  <a:pt x="279" y="153"/>
                </a:lnTo>
                <a:lnTo>
                  <a:pt x="266" y="147"/>
                </a:lnTo>
                <a:lnTo>
                  <a:pt x="253" y="140"/>
                </a:lnTo>
                <a:lnTo>
                  <a:pt x="240" y="136"/>
                </a:lnTo>
                <a:lnTo>
                  <a:pt x="226" y="132"/>
                </a:lnTo>
                <a:lnTo>
                  <a:pt x="212" y="131"/>
                </a:lnTo>
                <a:lnTo>
                  <a:pt x="197" y="130"/>
                </a:lnTo>
                <a:lnTo>
                  <a:pt x="197" y="130"/>
                </a:lnTo>
                <a:lnTo>
                  <a:pt x="183" y="131"/>
                </a:lnTo>
                <a:lnTo>
                  <a:pt x="168" y="133"/>
                </a:lnTo>
                <a:lnTo>
                  <a:pt x="154" y="136"/>
                </a:lnTo>
                <a:lnTo>
                  <a:pt x="140" y="140"/>
                </a:lnTo>
                <a:lnTo>
                  <a:pt x="127" y="147"/>
                </a:lnTo>
                <a:lnTo>
                  <a:pt x="115" y="154"/>
                </a:lnTo>
                <a:lnTo>
                  <a:pt x="103" y="163"/>
                </a:lnTo>
                <a:lnTo>
                  <a:pt x="92" y="173"/>
                </a:lnTo>
                <a:lnTo>
                  <a:pt x="92" y="173"/>
                </a:lnTo>
                <a:lnTo>
                  <a:pt x="81" y="185"/>
                </a:lnTo>
                <a:lnTo>
                  <a:pt x="73" y="196"/>
                </a:lnTo>
                <a:lnTo>
                  <a:pt x="65" y="208"/>
                </a:lnTo>
                <a:lnTo>
                  <a:pt x="60" y="222"/>
                </a:lnTo>
                <a:lnTo>
                  <a:pt x="54" y="235"/>
                </a:lnTo>
                <a:lnTo>
                  <a:pt x="51" y="249"/>
                </a:lnTo>
                <a:lnTo>
                  <a:pt x="49" y="263"/>
                </a:lnTo>
                <a:lnTo>
                  <a:pt x="49" y="279"/>
                </a:lnTo>
                <a:lnTo>
                  <a:pt x="49" y="293"/>
                </a:lnTo>
                <a:lnTo>
                  <a:pt x="51" y="307"/>
                </a:lnTo>
                <a:lnTo>
                  <a:pt x="54" y="321"/>
                </a:lnTo>
                <a:lnTo>
                  <a:pt x="60" y="334"/>
                </a:lnTo>
                <a:lnTo>
                  <a:pt x="65" y="348"/>
                </a:lnTo>
                <a:lnTo>
                  <a:pt x="73" y="360"/>
                </a:lnTo>
                <a:lnTo>
                  <a:pt x="81" y="371"/>
                </a:lnTo>
                <a:lnTo>
                  <a:pt x="92" y="383"/>
                </a:lnTo>
                <a:lnTo>
                  <a:pt x="92" y="383"/>
                </a:lnTo>
                <a:lnTo>
                  <a:pt x="103" y="393"/>
                </a:lnTo>
                <a:lnTo>
                  <a:pt x="115" y="402"/>
                </a:lnTo>
                <a:lnTo>
                  <a:pt x="127" y="409"/>
                </a:lnTo>
                <a:lnTo>
                  <a:pt x="140" y="416"/>
                </a:lnTo>
                <a:lnTo>
                  <a:pt x="154" y="420"/>
                </a:lnTo>
                <a:lnTo>
                  <a:pt x="168" y="424"/>
                </a:lnTo>
                <a:lnTo>
                  <a:pt x="183" y="427"/>
                </a:lnTo>
                <a:lnTo>
                  <a:pt x="197" y="427"/>
                </a:lnTo>
                <a:lnTo>
                  <a:pt x="197" y="427"/>
                </a:lnTo>
                <a:lnTo>
                  <a:pt x="212" y="427"/>
                </a:lnTo>
                <a:lnTo>
                  <a:pt x="226" y="424"/>
                </a:lnTo>
                <a:lnTo>
                  <a:pt x="240" y="420"/>
                </a:lnTo>
                <a:lnTo>
                  <a:pt x="254" y="416"/>
                </a:lnTo>
                <a:lnTo>
                  <a:pt x="267" y="409"/>
                </a:lnTo>
                <a:lnTo>
                  <a:pt x="280" y="402"/>
                </a:lnTo>
                <a:lnTo>
                  <a:pt x="291" y="393"/>
                </a:lnTo>
                <a:lnTo>
                  <a:pt x="303" y="383"/>
                </a:lnTo>
                <a:lnTo>
                  <a:pt x="303" y="383"/>
                </a:lnTo>
                <a:lnTo>
                  <a:pt x="312" y="373"/>
                </a:lnTo>
                <a:lnTo>
                  <a:pt x="321" y="361"/>
                </a:lnTo>
                <a:lnTo>
                  <a:pt x="329" y="348"/>
                </a:lnTo>
                <a:lnTo>
                  <a:pt x="335" y="335"/>
                </a:lnTo>
                <a:lnTo>
                  <a:pt x="339" y="322"/>
                </a:lnTo>
                <a:lnTo>
                  <a:pt x="343" y="308"/>
                </a:lnTo>
                <a:lnTo>
                  <a:pt x="345" y="293"/>
                </a:lnTo>
                <a:lnTo>
                  <a:pt x="346" y="279"/>
                </a:lnTo>
                <a:lnTo>
                  <a:pt x="346" y="279"/>
                </a:lnTo>
                <a:lnTo>
                  <a:pt x="345" y="265"/>
                </a:lnTo>
                <a:lnTo>
                  <a:pt x="344" y="252"/>
                </a:lnTo>
                <a:lnTo>
                  <a:pt x="341" y="240"/>
                </a:lnTo>
                <a:lnTo>
                  <a:pt x="337" y="227"/>
                </a:lnTo>
                <a:lnTo>
                  <a:pt x="332" y="215"/>
                </a:lnTo>
                <a:lnTo>
                  <a:pt x="325" y="203"/>
                </a:lnTo>
                <a:lnTo>
                  <a:pt x="319" y="192"/>
                </a:lnTo>
                <a:lnTo>
                  <a:pt x="310" y="182"/>
                </a:lnTo>
                <a:lnTo>
                  <a:pt x="335" y="158"/>
                </a:lnTo>
                <a:lnTo>
                  <a:pt x="335" y="158"/>
                </a:lnTo>
                <a:lnTo>
                  <a:pt x="345" y="171"/>
                </a:lnTo>
                <a:lnTo>
                  <a:pt x="355" y="185"/>
                </a:lnTo>
                <a:lnTo>
                  <a:pt x="362" y="199"/>
                </a:lnTo>
                <a:lnTo>
                  <a:pt x="369" y="214"/>
                </a:lnTo>
                <a:lnTo>
                  <a:pt x="374" y="229"/>
                </a:lnTo>
                <a:lnTo>
                  <a:pt x="377" y="245"/>
                </a:lnTo>
                <a:lnTo>
                  <a:pt x="379" y="261"/>
                </a:lnTo>
                <a:lnTo>
                  <a:pt x="380" y="279"/>
                </a:lnTo>
                <a:lnTo>
                  <a:pt x="380" y="279"/>
                </a:lnTo>
                <a:close/>
                <a:moveTo>
                  <a:pt x="233" y="279"/>
                </a:moveTo>
                <a:lnTo>
                  <a:pt x="233" y="279"/>
                </a:lnTo>
                <a:lnTo>
                  <a:pt x="231" y="285"/>
                </a:lnTo>
                <a:lnTo>
                  <a:pt x="230" y="292"/>
                </a:lnTo>
                <a:lnTo>
                  <a:pt x="226" y="298"/>
                </a:lnTo>
                <a:lnTo>
                  <a:pt x="222" y="303"/>
                </a:lnTo>
                <a:lnTo>
                  <a:pt x="222" y="303"/>
                </a:lnTo>
                <a:lnTo>
                  <a:pt x="216" y="308"/>
                </a:lnTo>
                <a:lnTo>
                  <a:pt x="211" y="311"/>
                </a:lnTo>
                <a:lnTo>
                  <a:pt x="204" y="313"/>
                </a:lnTo>
                <a:lnTo>
                  <a:pt x="197" y="313"/>
                </a:lnTo>
                <a:lnTo>
                  <a:pt x="197" y="313"/>
                </a:lnTo>
                <a:lnTo>
                  <a:pt x="190" y="313"/>
                </a:lnTo>
                <a:lnTo>
                  <a:pt x="184" y="311"/>
                </a:lnTo>
                <a:lnTo>
                  <a:pt x="177" y="308"/>
                </a:lnTo>
                <a:lnTo>
                  <a:pt x="172" y="303"/>
                </a:lnTo>
                <a:lnTo>
                  <a:pt x="172" y="303"/>
                </a:lnTo>
                <a:lnTo>
                  <a:pt x="168" y="298"/>
                </a:lnTo>
                <a:lnTo>
                  <a:pt x="164" y="292"/>
                </a:lnTo>
                <a:lnTo>
                  <a:pt x="162" y="285"/>
                </a:lnTo>
                <a:lnTo>
                  <a:pt x="161" y="279"/>
                </a:lnTo>
                <a:lnTo>
                  <a:pt x="162" y="271"/>
                </a:lnTo>
                <a:lnTo>
                  <a:pt x="164" y="265"/>
                </a:lnTo>
                <a:lnTo>
                  <a:pt x="168" y="259"/>
                </a:lnTo>
                <a:lnTo>
                  <a:pt x="172" y="253"/>
                </a:lnTo>
                <a:lnTo>
                  <a:pt x="172" y="253"/>
                </a:lnTo>
                <a:lnTo>
                  <a:pt x="177" y="248"/>
                </a:lnTo>
                <a:lnTo>
                  <a:pt x="184" y="245"/>
                </a:lnTo>
                <a:lnTo>
                  <a:pt x="190" y="243"/>
                </a:lnTo>
                <a:lnTo>
                  <a:pt x="197" y="243"/>
                </a:lnTo>
                <a:lnTo>
                  <a:pt x="197" y="243"/>
                </a:lnTo>
                <a:lnTo>
                  <a:pt x="203" y="243"/>
                </a:lnTo>
                <a:lnTo>
                  <a:pt x="210" y="245"/>
                </a:lnTo>
                <a:lnTo>
                  <a:pt x="215" y="248"/>
                </a:lnTo>
                <a:lnTo>
                  <a:pt x="221" y="252"/>
                </a:lnTo>
                <a:lnTo>
                  <a:pt x="211" y="262"/>
                </a:lnTo>
                <a:lnTo>
                  <a:pt x="211" y="262"/>
                </a:lnTo>
                <a:lnTo>
                  <a:pt x="209" y="265"/>
                </a:lnTo>
                <a:lnTo>
                  <a:pt x="209" y="267"/>
                </a:lnTo>
                <a:lnTo>
                  <a:pt x="209" y="270"/>
                </a:lnTo>
                <a:lnTo>
                  <a:pt x="211" y="272"/>
                </a:lnTo>
                <a:lnTo>
                  <a:pt x="211" y="272"/>
                </a:lnTo>
                <a:lnTo>
                  <a:pt x="213" y="273"/>
                </a:lnTo>
                <a:lnTo>
                  <a:pt x="215" y="274"/>
                </a:lnTo>
                <a:lnTo>
                  <a:pt x="215" y="274"/>
                </a:lnTo>
                <a:lnTo>
                  <a:pt x="218" y="273"/>
                </a:lnTo>
                <a:lnTo>
                  <a:pt x="221" y="272"/>
                </a:lnTo>
                <a:lnTo>
                  <a:pt x="229" y="263"/>
                </a:lnTo>
                <a:lnTo>
                  <a:pt x="229" y="263"/>
                </a:lnTo>
                <a:lnTo>
                  <a:pt x="231" y="271"/>
                </a:lnTo>
                <a:lnTo>
                  <a:pt x="233" y="279"/>
                </a:lnTo>
                <a:lnTo>
                  <a:pt x="233" y="279"/>
                </a:lnTo>
                <a:close/>
                <a:moveTo>
                  <a:pt x="230" y="242"/>
                </a:moveTo>
                <a:lnTo>
                  <a:pt x="230" y="242"/>
                </a:lnTo>
                <a:lnTo>
                  <a:pt x="224" y="236"/>
                </a:lnTo>
                <a:lnTo>
                  <a:pt x="215" y="232"/>
                </a:lnTo>
                <a:lnTo>
                  <a:pt x="207" y="230"/>
                </a:lnTo>
                <a:lnTo>
                  <a:pt x="197" y="229"/>
                </a:lnTo>
                <a:lnTo>
                  <a:pt x="197" y="229"/>
                </a:lnTo>
                <a:lnTo>
                  <a:pt x="187" y="230"/>
                </a:lnTo>
                <a:lnTo>
                  <a:pt x="179" y="232"/>
                </a:lnTo>
                <a:lnTo>
                  <a:pt x="170" y="236"/>
                </a:lnTo>
                <a:lnTo>
                  <a:pt x="162" y="243"/>
                </a:lnTo>
                <a:lnTo>
                  <a:pt x="162" y="243"/>
                </a:lnTo>
                <a:lnTo>
                  <a:pt x="156" y="250"/>
                </a:lnTo>
                <a:lnTo>
                  <a:pt x="152" y="259"/>
                </a:lnTo>
                <a:lnTo>
                  <a:pt x="148" y="269"/>
                </a:lnTo>
                <a:lnTo>
                  <a:pt x="147" y="279"/>
                </a:lnTo>
                <a:lnTo>
                  <a:pt x="148" y="287"/>
                </a:lnTo>
                <a:lnTo>
                  <a:pt x="152" y="297"/>
                </a:lnTo>
                <a:lnTo>
                  <a:pt x="156" y="306"/>
                </a:lnTo>
                <a:lnTo>
                  <a:pt x="162" y="313"/>
                </a:lnTo>
                <a:lnTo>
                  <a:pt x="162" y="313"/>
                </a:lnTo>
                <a:lnTo>
                  <a:pt x="170" y="320"/>
                </a:lnTo>
                <a:lnTo>
                  <a:pt x="179" y="324"/>
                </a:lnTo>
                <a:lnTo>
                  <a:pt x="187" y="327"/>
                </a:lnTo>
                <a:lnTo>
                  <a:pt x="197" y="327"/>
                </a:lnTo>
                <a:lnTo>
                  <a:pt x="197" y="327"/>
                </a:lnTo>
                <a:lnTo>
                  <a:pt x="207" y="327"/>
                </a:lnTo>
                <a:lnTo>
                  <a:pt x="216" y="324"/>
                </a:lnTo>
                <a:lnTo>
                  <a:pt x="225" y="320"/>
                </a:lnTo>
                <a:lnTo>
                  <a:pt x="233" y="313"/>
                </a:lnTo>
                <a:lnTo>
                  <a:pt x="233" y="313"/>
                </a:lnTo>
                <a:lnTo>
                  <a:pt x="238" y="306"/>
                </a:lnTo>
                <a:lnTo>
                  <a:pt x="243" y="297"/>
                </a:lnTo>
                <a:lnTo>
                  <a:pt x="245" y="288"/>
                </a:lnTo>
                <a:lnTo>
                  <a:pt x="247" y="279"/>
                </a:lnTo>
                <a:lnTo>
                  <a:pt x="247" y="279"/>
                </a:lnTo>
                <a:lnTo>
                  <a:pt x="247" y="271"/>
                </a:lnTo>
                <a:lnTo>
                  <a:pt x="244" y="265"/>
                </a:lnTo>
                <a:lnTo>
                  <a:pt x="242" y="259"/>
                </a:lnTo>
                <a:lnTo>
                  <a:pt x="240" y="253"/>
                </a:lnTo>
                <a:lnTo>
                  <a:pt x="268" y="223"/>
                </a:lnTo>
                <a:lnTo>
                  <a:pt x="268" y="223"/>
                </a:lnTo>
                <a:lnTo>
                  <a:pt x="277" y="236"/>
                </a:lnTo>
                <a:lnTo>
                  <a:pt x="282" y="249"/>
                </a:lnTo>
                <a:lnTo>
                  <a:pt x="285" y="263"/>
                </a:lnTo>
                <a:lnTo>
                  <a:pt x="287" y="279"/>
                </a:lnTo>
                <a:lnTo>
                  <a:pt x="287" y="279"/>
                </a:lnTo>
                <a:lnTo>
                  <a:pt x="287" y="287"/>
                </a:lnTo>
                <a:lnTo>
                  <a:pt x="285" y="296"/>
                </a:lnTo>
                <a:lnTo>
                  <a:pt x="283" y="304"/>
                </a:lnTo>
                <a:lnTo>
                  <a:pt x="280" y="312"/>
                </a:lnTo>
                <a:lnTo>
                  <a:pt x="277" y="321"/>
                </a:lnTo>
                <a:lnTo>
                  <a:pt x="271" y="328"/>
                </a:lnTo>
                <a:lnTo>
                  <a:pt x="267" y="335"/>
                </a:lnTo>
                <a:lnTo>
                  <a:pt x="261" y="341"/>
                </a:lnTo>
                <a:lnTo>
                  <a:pt x="261" y="341"/>
                </a:lnTo>
                <a:lnTo>
                  <a:pt x="254" y="348"/>
                </a:lnTo>
                <a:lnTo>
                  <a:pt x="247" y="353"/>
                </a:lnTo>
                <a:lnTo>
                  <a:pt x="239" y="357"/>
                </a:lnTo>
                <a:lnTo>
                  <a:pt x="231" y="361"/>
                </a:lnTo>
                <a:lnTo>
                  <a:pt x="223" y="364"/>
                </a:lnTo>
                <a:lnTo>
                  <a:pt x="215" y="366"/>
                </a:lnTo>
                <a:lnTo>
                  <a:pt x="206" y="367"/>
                </a:lnTo>
                <a:lnTo>
                  <a:pt x="197" y="368"/>
                </a:lnTo>
                <a:lnTo>
                  <a:pt x="197" y="368"/>
                </a:lnTo>
                <a:lnTo>
                  <a:pt x="197" y="368"/>
                </a:lnTo>
                <a:lnTo>
                  <a:pt x="197" y="368"/>
                </a:lnTo>
                <a:lnTo>
                  <a:pt x="188" y="367"/>
                </a:lnTo>
                <a:lnTo>
                  <a:pt x="180" y="366"/>
                </a:lnTo>
                <a:lnTo>
                  <a:pt x="171" y="364"/>
                </a:lnTo>
                <a:lnTo>
                  <a:pt x="162" y="361"/>
                </a:lnTo>
                <a:lnTo>
                  <a:pt x="155" y="357"/>
                </a:lnTo>
                <a:lnTo>
                  <a:pt x="147" y="353"/>
                </a:lnTo>
                <a:lnTo>
                  <a:pt x="140" y="348"/>
                </a:lnTo>
                <a:lnTo>
                  <a:pt x="133" y="341"/>
                </a:lnTo>
                <a:lnTo>
                  <a:pt x="133" y="341"/>
                </a:lnTo>
                <a:lnTo>
                  <a:pt x="128" y="335"/>
                </a:lnTo>
                <a:lnTo>
                  <a:pt x="122" y="327"/>
                </a:lnTo>
                <a:lnTo>
                  <a:pt x="118" y="320"/>
                </a:lnTo>
                <a:lnTo>
                  <a:pt x="114" y="312"/>
                </a:lnTo>
                <a:lnTo>
                  <a:pt x="110" y="303"/>
                </a:lnTo>
                <a:lnTo>
                  <a:pt x="109" y="295"/>
                </a:lnTo>
                <a:lnTo>
                  <a:pt x="107" y="287"/>
                </a:lnTo>
                <a:lnTo>
                  <a:pt x="107" y="279"/>
                </a:lnTo>
                <a:lnTo>
                  <a:pt x="107" y="270"/>
                </a:lnTo>
                <a:lnTo>
                  <a:pt x="109" y="261"/>
                </a:lnTo>
                <a:lnTo>
                  <a:pt x="110" y="253"/>
                </a:lnTo>
                <a:lnTo>
                  <a:pt x="114" y="244"/>
                </a:lnTo>
                <a:lnTo>
                  <a:pt x="118" y="236"/>
                </a:lnTo>
                <a:lnTo>
                  <a:pt x="122" y="229"/>
                </a:lnTo>
                <a:lnTo>
                  <a:pt x="128" y="221"/>
                </a:lnTo>
                <a:lnTo>
                  <a:pt x="133" y="215"/>
                </a:lnTo>
                <a:lnTo>
                  <a:pt x="133" y="215"/>
                </a:lnTo>
                <a:lnTo>
                  <a:pt x="141" y="208"/>
                </a:lnTo>
                <a:lnTo>
                  <a:pt x="147" y="203"/>
                </a:lnTo>
                <a:lnTo>
                  <a:pt x="155" y="199"/>
                </a:lnTo>
                <a:lnTo>
                  <a:pt x="162" y="195"/>
                </a:lnTo>
                <a:lnTo>
                  <a:pt x="171" y="192"/>
                </a:lnTo>
                <a:lnTo>
                  <a:pt x="180" y="190"/>
                </a:lnTo>
                <a:lnTo>
                  <a:pt x="188" y="189"/>
                </a:lnTo>
                <a:lnTo>
                  <a:pt x="197" y="188"/>
                </a:lnTo>
                <a:lnTo>
                  <a:pt x="197" y="188"/>
                </a:lnTo>
                <a:lnTo>
                  <a:pt x="206" y="189"/>
                </a:lnTo>
                <a:lnTo>
                  <a:pt x="214" y="190"/>
                </a:lnTo>
                <a:lnTo>
                  <a:pt x="223" y="192"/>
                </a:lnTo>
                <a:lnTo>
                  <a:pt x="230" y="194"/>
                </a:lnTo>
                <a:lnTo>
                  <a:pt x="238" y="199"/>
                </a:lnTo>
                <a:lnTo>
                  <a:pt x="245" y="203"/>
                </a:lnTo>
                <a:lnTo>
                  <a:pt x="253" y="207"/>
                </a:lnTo>
                <a:lnTo>
                  <a:pt x="260" y="214"/>
                </a:lnTo>
                <a:lnTo>
                  <a:pt x="230" y="242"/>
                </a:lnTo>
                <a:close/>
                <a:moveTo>
                  <a:pt x="269" y="203"/>
                </a:moveTo>
                <a:lnTo>
                  <a:pt x="269" y="203"/>
                </a:lnTo>
                <a:lnTo>
                  <a:pt x="262" y="196"/>
                </a:lnTo>
                <a:lnTo>
                  <a:pt x="254" y="191"/>
                </a:lnTo>
                <a:lnTo>
                  <a:pt x="245" y="186"/>
                </a:lnTo>
                <a:lnTo>
                  <a:pt x="236" y="181"/>
                </a:lnTo>
                <a:lnTo>
                  <a:pt x="227" y="178"/>
                </a:lnTo>
                <a:lnTo>
                  <a:pt x="217" y="176"/>
                </a:lnTo>
                <a:lnTo>
                  <a:pt x="208" y="175"/>
                </a:lnTo>
                <a:lnTo>
                  <a:pt x="197" y="174"/>
                </a:lnTo>
                <a:lnTo>
                  <a:pt x="197" y="174"/>
                </a:lnTo>
                <a:lnTo>
                  <a:pt x="187" y="175"/>
                </a:lnTo>
                <a:lnTo>
                  <a:pt x="176" y="176"/>
                </a:lnTo>
                <a:lnTo>
                  <a:pt x="167" y="178"/>
                </a:lnTo>
                <a:lnTo>
                  <a:pt x="157" y="182"/>
                </a:lnTo>
                <a:lnTo>
                  <a:pt x="148" y="187"/>
                </a:lnTo>
                <a:lnTo>
                  <a:pt x="140" y="191"/>
                </a:lnTo>
                <a:lnTo>
                  <a:pt x="131" y="198"/>
                </a:lnTo>
                <a:lnTo>
                  <a:pt x="123" y="205"/>
                </a:lnTo>
                <a:lnTo>
                  <a:pt x="123" y="205"/>
                </a:lnTo>
                <a:lnTo>
                  <a:pt x="117" y="213"/>
                </a:lnTo>
                <a:lnTo>
                  <a:pt x="110" y="221"/>
                </a:lnTo>
                <a:lnTo>
                  <a:pt x="105" y="230"/>
                </a:lnTo>
                <a:lnTo>
                  <a:pt x="101" y="239"/>
                </a:lnTo>
                <a:lnTo>
                  <a:pt x="98" y="248"/>
                </a:lnTo>
                <a:lnTo>
                  <a:pt x="95" y="258"/>
                </a:lnTo>
                <a:lnTo>
                  <a:pt x="93" y="268"/>
                </a:lnTo>
                <a:lnTo>
                  <a:pt x="93" y="279"/>
                </a:lnTo>
                <a:lnTo>
                  <a:pt x="93" y="288"/>
                </a:lnTo>
                <a:lnTo>
                  <a:pt x="95" y="298"/>
                </a:lnTo>
                <a:lnTo>
                  <a:pt x="98" y="308"/>
                </a:lnTo>
                <a:lnTo>
                  <a:pt x="101" y="317"/>
                </a:lnTo>
                <a:lnTo>
                  <a:pt x="105" y="326"/>
                </a:lnTo>
                <a:lnTo>
                  <a:pt x="110" y="336"/>
                </a:lnTo>
                <a:lnTo>
                  <a:pt x="117" y="343"/>
                </a:lnTo>
                <a:lnTo>
                  <a:pt x="123" y="352"/>
                </a:lnTo>
                <a:lnTo>
                  <a:pt x="123" y="352"/>
                </a:lnTo>
                <a:lnTo>
                  <a:pt x="131" y="358"/>
                </a:lnTo>
                <a:lnTo>
                  <a:pt x="140" y="365"/>
                </a:lnTo>
                <a:lnTo>
                  <a:pt x="148" y="370"/>
                </a:lnTo>
                <a:lnTo>
                  <a:pt x="157" y="375"/>
                </a:lnTo>
                <a:lnTo>
                  <a:pt x="167" y="378"/>
                </a:lnTo>
                <a:lnTo>
                  <a:pt x="176" y="380"/>
                </a:lnTo>
                <a:lnTo>
                  <a:pt x="187" y="381"/>
                </a:lnTo>
                <a:lnTo>
                  <a:pt x="197" y="382"/>
                </a:lnTo>
                <a:lnTo>
                  <a:pt x="197" y="382"/>
                </a:lnTo>
                <a:lnTo>
                  <a:pt x="197" y="382"/>
                </a:lnTo>
                <a:lnTo>
                  <a:pt x="197" y="382"/>
                </a:lnTo>
                <a:lnTo>
                  <a:pt x="208" y="381"/>
                </a:lnTo>
                <a:lnTo>
                  <a:pt x="217" y="380"/>
                </a:lnTo>
                <a:lnTo>
                  <a:pt x="227" y="378"/>
                </a:lnTo>
                <a:lnTo>
                  <a:pt x="237" y="375"/>
                </a:lnTo>
                <a:lnTo>
                  <a:pt x="247" y="370"/>
                </a:lnTo>
                <a:lnTo>
                  <a:pt x="255" y="365"/>
                </a:lnTo>
                <a:lnTo>
                  <a:pt x="263" y="358"/>
                </a:lnTo>
                <a:lnTo>
                  <a:pt x="270" y="352"/>
                </a:lnTo>
                <a:lnTo>
                  <a:pt x="270" y="352"/>
                </a:lnTo>
                <a:lnTo>
                  <a:pt x="278" y="344"/>
                </a:lnTo>
                <a:lnTo>
                  <a:pt x="283" y="336"/>
                </a:lnTo>
                <a:lnTo>
                  <a:pt x="289" y="327"/>
                </a:lnTo>
                <a:lnTo>
                  <a:pt x="293" y="317"/>
                </a:lnTo>
                <a:lnTo>
                  <a:pt x="296" y="309"/>
                </a:lnTo>
                <a:lnTo>
                  <a:pt x="299" y="299"/>
                </a:lnTo>
                <a:lnTo>
                  <a:pt x="301" y="288"/>
                </a:lnTo>
                <a:lnTo>
                  <a:pt x="301" y="279"/>
                </a:lnTo>
                <a:lnTo>
                  <a:pt x="301" y="279"/>
                </a:lnTo>
                <a:lnTo>
                  <a:pt x="301" y="269"/>
                </a:lnTo>
                <a:lnTo>
                  <a:pt x="299" y="260"/>
                </a:lnTo>
                <a:lnTo>
                  <a:pt x="297" y="253"/>
                </a:lnTo>
                <a:lnTo>
                  <a:pt x="295" y="244"/>
                </a:lnTo>
                <a:lnTo>
                  <a:pt x="292" y="236"/>
                </a:lnTo>
                <a:lnTo>
                  <a:pt x="289" y="228"/>
                </a:lnTo>
                <a:lnTo>
                  <a:pt x="284" y="221"/>
                </a:lnTo>
                <a:lnTo>
                  <a:pt x="279" y="214"/>
                </a:lnTo>
                <a:lnTo>
                  <a:pt x="301" y="192"/>
                </a:lnTo>
                <a:lnTo>
                  <a:pt x="301" y="192"/>
                </a:lnTo>
                <a:lnTo>
                  <a:pt x="308" y="202"/>
                </a:lnTo>
                <a:lnTo>
                  <a:pt x="314" y="212"/>
                </a:lnTo>
                <a:lnTo>
                  <a:pt x="319" y="221"/>
                </a:lnTo>
                <a:lnTo>
                  <a:pt x="323" y="232"/>
                </a:lnTo>
                <a:lnTo>
                  <a:pt x="328" y="243"/>
                </a:lnTo>
                <a:lnTo>
                  <a:pt x="330" y="255"/>
                </a:lnTo>
                <a:lnTo>
                  <a:pt x="331" y="267"/>
                </a:lnTo>
                <a:lnTo>
                  <a:pt x="332" y="279"/>
                </a:lnTo>
                <a:lnTo>
                  <a:pt x="332" y="279"/>
                </a:lnTo>
                <a:lnTo>
                  <a:pt x="331" y="292"/>
                </a:lnTo>
                <a:lnTo>
                  <a:pt x="329" y="304"/>
                </a:lnTo>
                <a:lnTo>
                  <a:pt x="326" y="317"/>
                </a:lnTo>
                <a:lnTo>
                  <a:pt x="321" y="329"/>
                </a:lnTo>
                <a:lnTo>
                  <a:pt x="316" y="341"/>
                </a:lnTo>
                <a:lnTo>
                  <a:pt x="309" y="353"/>
                </a:lnTo>
                <a:lnTo>
                  <a:pt x="302" y="364"/>
                </a:lnTo>
                <a:lnTo>
                  <a:pt x="292" y="374"/>
                </a:lnTo>
                <a:lnTo>
                  <a:pt x="292" y="374"/>
                </a:lnTo>
                <a:lnTo>
                  <a:pt x="282" y="382"/>
                </a:lnTo>
                <a:lnTo>
                  <a:pt x="271" y="390"/>
                </a:lnTo>
                <a:lnTo>
                  <a:pt x="261" y="397"/>
                </a:lnTo>
                <a:lnTo>
                  <a:pt x="249" y="403"/>
                </a:lnTo>
                <a:lnTo>
                  <a:pt x="237" y="407"/>
                </a:lnTo>
                <a:lnTo>
                  <a:pt x="224" y="410"/>
                </a:lnTo>
                <a:lnTo>
                  <a:pt x="211" y="412"/>
                </a:lnTo>
                <a:lnTo>
                  <a:pt x="197" y="412"/>
                </a:lnTo>
                <a:lnTo>
                  <a:pt x="197" y="412"/>
                </a:lnTo>
                <a:lnTo>
                  <a:pt x="184" y="412"/>
                </a:lnTo>
                <a:lnTo>
                  <a:pt x="171" y="410"/>
                </a:lnTo>
                <a:lnTo>
                  <a:pt x="158" y="407"/>
                </a:lnTo>
                <a:lnTo>
                  <a:pt x="146" y="403"/>
                </a:lnTo>
                <a:lnTo>
                  <a:pt x="134" y="397"/>
                </a:lnTo>
                <a:lnTo>
                  <a:pt x="122" y="390"/>
                </a:lnTo>
                <a:lnTo>
                  <a:pt x="112" y="382"/>
                </a:lnTo>
                <a:lnTo>
                  <a:pt x="102" y="374"/>
                </a:lnTo>
                <a:lnTo>
                  <a:pt x="102" y="374"/>
                </a:lnTo>
                <a:lnTo>
                  <a:pt x="93" y="363"/>
                </a:lnTo>
                <a:lnTo>
                  <a:pt x="85" y="352"/>
                </a:lnTo>
                <a:lnTo>
                  <a:pt x="78" y="341"/>
                </a:lnTo>
                <a:lnTo>
                  <a:pt x="73" y="328"/>
                </a:lnTo>
                <a:lnTo>
                  <a:pt x="68" y="316"/>
                </a:lnTo>
                <a:lnTo>
                  <a:pt x="65" y="303"/>
                </a:lnTo>
                <a:lnTo>
                  <a:pt x="63" y="290"/>
                </a:lnTo>
                <a:lnTo>
                  <a:pt x="63" y="279"/>
                </a:lnTo>
                <a:lnTo>
                  <a:pt x="63" y="266"/>
                </a:lnTo>
                <a:lnTo>
                  <a:pt x="65" y="253"/>
                </a:lnTo>
                <a:lnTo>
                  <a:pt x="68" y="240"/>
                </a:lnTo>
                <a:lnTo>
                  <a:pt x="73" y="228"/>
                </a:lnTo>
                <a:lnTo>
                  <a:pt x="78" y="216"/>
                </a:lnTo>
                <a:lnTo>
                  <a:pt x="85" y="204"/>
                </a:lnTo>
                <a:lnTo>
                  <a:pt x="93" y="193"/>
                </a:lnTo>
                <a:lnTo>
                  <a:pt x="102" y="182"/>
                </a:lnTo>
                <a:lnTo>
                  <a:pt x="102" y="182"/>
                </a:lnTo>
                <a:lnTo>
                  <a:pt x="112" y="174"/>
                </a:lnTo>
                <a:lnTo>
                  <a:pt x="122" y="166"/>
                </a:lnTo>
                <a:lnTo>
                  <a:pt x="134" y="160"/>
                </a:lnTo>
                <a:lnTo>
                  <a:pt x="145" y="153"/>
                </a:lnTo>
                <a:lnTo>
                  <a:pt x="158" y="149"/>
                </a:lnTo>
                <a:lnTo>
                  <a:pt x="171" y="146"/>
                </a:lnTo>
                <a:lnTo>
                  <a:pt x="184" y="145"/>
                </a:lnTo>
                <a:lnTo>
                  <a:pt x="197" y="144"/>
                </a:lnTo>
                <a:lnTo>
                  <a:pt x="197" y="144"/>
                </a:lnTo>
                <a:lnTo>
                  <a:pt x="210" y="145"/>
                </a:lnTo>
                <a:lnTo>
                  <a:pt x="223" y="146"/>
                </a:lnTo>
                <a:lnTo>
                  <a:pt x="236" y="149"/>
                </a:lnTo>
                <a:lnTo>
                  <a:pt x="248" y="153"/>
                </a:lnTo>
                <a:lnTo>
                  <a:pt x="260" y="159"/>
                </a:lnTo>
                <a:lnTo>
                  <a:pt x="270" y="165"/>
                </a:lnTo>
                <a:lnTo>
                  <a:pt x="281" y="173"/>
                </a:lnTo>
                <a:lnTo>
                  <a:pt x="291" y="181"/>
                </a:lnTo>
                <a:lnTo>
                  <a:pt x="269" y="203"/>
                </a:lnTo>
                <a:close/>
              </a:path>
            </a:pathLst>
          </a:custGeom>
          <a:solidFill>
            <a:schemeClr val="bg1"/>
          </a:solidFill>
          <a:ln>
            <a:noFill/>
          </a:ln>
        </p:spPr>
        <p:txBody>
          <a:bodyPr vert="horz" wrap="square" lIns="91440" tIns="45720" rIns="91440" bIns="45720" numCol="1" anchor="t" anchorCtr="0" compatLnSpc="1"/>
          <a:lstStyle/>
          <a:p>
            <a:endParaRPr lang="ko-KR" altLang="en-US"/>
          </a:p>
        </p:txBody>
      </p:sp>
      <p:sp>
        <p:nvSpPr>
          <p:cNvPr id="21" name="Oval 33"/>
          <p:cNvSpPr/>
          <p:nvPr/>
        </p:nvSpPr>
        <p:spPr>
          <a:xfrm>
            <a:off x="6115769" y="5219086"/>
            <a:ext cx="817494" cy="817494"/>
          </a:xfrm>
          <a:prstGeom prst="ellipse">
            <a:avLst/>
          </a:prstGeom>
          <a:gradFill flip="none" rotWithShape="1">
            <a:gsLst>
              <a:gs pos="87000">
                <a:srgbClr val="2A9995">
                  <a:alpha val="40000"/>
                </a:srgbClr>
              </a:gs>
              <a:gs pos="0">
                <a:srgbClr val="8EE0DC">
                  <a:alpha val="7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p>
        </p:txBody>
      </p:sp>
      <p:grpSp>
        <p:nvGrpSpPr>
          <p:cNvPr id="22" name="Group 34"/>
          <p:cNvGrpSpPr/>
          <p:nvPr/>
        </p:nvGrpSpPr>
        <p:grpSpPr>
          <a:xfrm>
            <a:off x="6342667" y="5409706"/>
            <a:ext cx="363699" cy="436255"/>
            <a:chOff x="4051300" y="3109913"/>
            <a:chExt cx="628650" cy="754063"/>
          </a:xfrm>
          <a:solidFill>
            <a:schemeClr val="bg1"/>
          </a:solidFill>
        </p:grpSpPr>
        <p:sp>
          <p:nvSpPr>
            <p:cNvPr id="23" name="Freeform 35"/>
            <p:cNvSpPr>
              <a:spLocks noEditPoints="1"/>
            </p:cNvSpPr>
            <p:nvPr/>
          </p:nvSpPr>
          <p:spPr bwMode="auto">
            <a:xfrm>
              <a:off x="4051300" y="3109913"/>
              <a:ext cx="628650" cy="754063"/>
            </a:xfrm>
            <a:custGeom>
              <a:avLst/>
              <a:gdLst>
                <a:gd name="T0" fmla="*/ 376 w 396"/>
                <a:gd name="T1" fmla="*/ 361 h 475"/>
                <a:gd name="T2" fmla="*/ 287 w 396"/>
                <a:gd name="T3" fmla="*/ 265 h 475"/>
                <a:gd name="T4" fmla="*/ 258 w 396"/>
                <a:gd name="T5" fmla="*/ 133 h 475"/>
                <a:gd name="T6" fmla="*/ 244 w 396"/>
                <a:gd name="T7" fmla="*/ 70 h 475"/>
                <a:gd name="T8" fmla="*/ 237 w 396"/>
                <a:gd name="T9" fmla="*/ 52 h 475"/>
                <a:gd name="T10" fmla="*/ 233 w 396"/>
                <a:gd name="T11" fmla="*/ 39 h 475"/>
                <a:gd name="T12" fmla="*/ 226 w 396"/>
                <a:gd name="T13" fmla="*/ 27 h 475"/>
                <a:gd name="T14" fmla="*/ 220 w 396"/>
                <a:gd name="T15" fmla="*/ 17 h 475"/>
                <a:gd name="T16" fmla="*/ 213 w 396"/>
                <a:gd name="T17" fmla="*/ 10 h 475"/>
                <a:gd name="T18" fmla="*/ 189 w 396"/>
                <a:gd name="T19" fmla="*/ 6 h 475"/>
                <a:gd name="T20" fmla="*/ 182 w 396"/>
                <a:gd name="T21" fmla="*/ 11 h 475"/>
                <a:gd name="T22" fmla="*/ 176 w 396"/>
                <a:gd name="T23" fmla="*/ 18 h 475"/>
                <a:gd name="T24" fmla="*/ 169 w 396"/>
                <a:gd name="T25" fmla="*/ 28 h 475"/>
                <a:gd name="T26" fmla="*/ 164 w 396"/>
                <a:gd name="T27" fmla="*/ 41 h 475"/>
                <a:gd name="T28" fmla="*/ 157 w 396"/>
                <a:gd name="T29" fmla="*/ 55 h 475"/>
                <a:gd name="T30" fmla="*/ 152 w 396"/>
                <a:gd name="T31" fmla="*/ 70 h 475"/>
                <a:gd name="T32" fmla="*/ 139 w 396"/>
                <a:gd name="T33" fmla="*/ 144 h 475"/>
                <a:gd name="T34" fmla="*/ 102 w 396"/>
                <a:gd name="T35" fmla="*/ 278 h 475"/>
                <a:gd name="T36" fmla="*/ 19 w 396"/>
                <a:gd name="T37" fmla="*/ 362 h 475"/>
                <a:gd name="T38" fmla="*/ 1 w 396"/>
                <a:gd name="T39" fmla="*/ 438 h 475"/>
                <a:gd name="T40" fmla="*/ 124 w 396"/>
                <a:gd name="T41" fmla="*/ 474 h 475"/>
                <a:gd name="T42" fmla="*/ 258 w 396"/>
                <a:gd name="T43" fmla="*/ 469 h 475"/>
                <a:gd name="T44" fmla="*/ 339 w 396"/>
                <a:gd name="T45" fmla="*/ 461 h 475"/>
                <a:gd name="T46" fmla="*/ 374 w 396"/>
                <a:gd name="T47" fmla="*/ 378 h 475"/>
                <a:gd name="T48" fmla="*/ 328 w 396"/>
                <a:gd name="T49" fmla="*/ 355 h 475"/>
                <a:gd name="T50" fmla="*/ 262 w 396"/>
                <a:gd name="T51" fmla="*/ 259 h 475"/>
                <a:gd name="T52" fmla="*/ 351 w 396"/>
                <a:gd name="T53" fmla="*/ 360 h 475"/>
                <a:gd name="T54" fmla="*/ 168 w 396"/>
                <a:gd name="T55" fmla="*/ 68 h 475"/>
                <a:gd name="T56" fmla="*/ 172 w 396"/>
                <a:gd name="T57" fmla="*/ 55 h 475"/>
                <a:gd name="T58" fmla="*/ 178 w 396"/>
                <a:gd name="T59" fmla="*/ 43 h 475"/>
                <a:gd name="T60" fmla="*/ 182 w 396"/>
                <a:gd name="T61" fmla="*/ 35 h 475"/>
                <a:gd name="T62" fmla="*/ 187 w 396"/>
                <a:gd name="T63" fmla="*/ 26 h 475"/>
                <a:gd name="T64" fmla="*/ 194 w 396"/>
                <a:gd name="T65" fmla="*/ 20 h 475"/>
                <a:gd name="T66" fmla="*/ 203 w 396"/>
                <a:gd name="T67" fmla="*/ 20 h 475"/>
                <a:gd name="T68" fmla="*/ 208 w 396"/>
                <a:gd name="T69" fmla="*/ 25 h 475"/>
                <a:gd name="T70" fmla="*/ 213 w 396"/>
                <a:gd name="T71" fmla="*/ 34 h 475"/>
                <a:gd name="T72" fmla="*/ 218 w 396"/>
                <a:gd name="T73" fmla="*/ 42 h 475"/>
                <a:gd name="T74" fmla="*/ 223 w 396"/>
                <a:gd name="T75" fmla="*/ 55 h 475"/>
                <a:gd name="T76" fmla="*/ 166 w 396"/>
                <a:gd name="T77" fmla="*/ 75 h 475"/>
                <a:gd name="T78" fmla="*/ 243 w 396"/>
                <a:gd name="T79" fmla="*/ 142 h 475"/>
                <a:gd name="T80" fmla="*/ 154 w 396"/>
                <a:gd name="T81" fmla="*/ 132 h 475"/>
                <a:gd name="T82" fmla="*/ 62 w 396"/>
                <a:gd name="T83" fmla="*/ 347 h 475"/>
                <a:gd name="T84" fmla="*/ 129 w 396"/>
                <a:gd name="T85" fmla="*/ 273 h 475"/>
                <a:gd name="T86" fmla="*/ 56 w 396"/>
                <a:gd name="T87" fmla="*/ 364 h 475"/>
                <a:gd name="T88" fmla="*/ 22 w 396"/>
                <a:gd name="T89" fmla="*/ 378 h 475"/>
                <a:gd name="T90" fmla="*/ 27 w 396"/>
                <a:gd name="T91" fmla="*/ 395 h 475"/>
                <a:gd name="T92" fmla="*/ 139 w 396"/>
                <a:gd name="T93" fmla="*/ 436 h 475"/>
                <a:gd name="T94" fmla="*/ 99 w 396"/>
                <a:gd name="T95" fmla="*/ 371 h 475"/>
                <a:gd name="T96" fmla="*/ 62 w 396"/>
                <a:gd name="T97" fmla="*/ 401 h 475"/>
                <a:gd name="T98" fmla="*/ 72 w 396"/>
                <a:gd name="T99" fmla="*/ 436 h 475"/>
                <a:gd name="T100" fmla="*/ 95 w 396"/>
                <a:gd name="T101" fmla="*/ 385 h 475"/>
                <a:gd name="T102" fmla="*/ 72 w 396"/>
                <a:gd name="T103" fmla="*/ 460 h 475"/>
                <a:gd name="T104" fmla="*/ 153 w 396"/>
                <a:gd name="T105" fmla="*/ 448 h 475"/>
                <a:gd name="T106" fmla="*/ 325 w 396"/>
                <a:gd name="T107" fmla="*/ 450 h 475"/>
                <a:gd name="T108" fmla="*/ 294 w 396"/>
                <a:gd name="T109" fmla="*/ 392 h 475"/>
                <a:gd name="T110" fmla="*/ 322 w 396"/>
                <a:gd name="T111" fmla="*/ 416 h 475"/>
                <a:gd name="T112" fmla="*/ 326 w 396"/>
                <a:gd name="T113" fmla="*/ 382 h 475"/>
                <a:gd name="T114" fmla="*/ 290 w 396"/>
                <a:gd name="T115" fmla="*/ 375 h 475"/>
                <a:gd name="T116" fmla="*/ 258 w 396"/>
                <a:gd name="T117" fmla="*/ 292 h 475"/>
                <a:gd name="T118" fmla="*/ 375 w 396"/>
                <a:gd name="T119" fmla="*/ 40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6" h="475">
                  <a:moveTo>
                    <a:pt x="396" y="427"/>
                  </a:moveTo>
                  <a:lnTo>
                    <a:pt x="396" y="427"/>
                  </a:lnTo>
                  <a:lnTo>
                    <a:pt x="396" y="411"/>
                  </a:lnTo>
                  <a:lnTo>
                    <a:pt x="395" y="393"/>
                  </a:lnTo>
                  <a:lnTo>
                    <a:pt x="393" y="386"/>
                  </a:lnTo>
                  <a:lnTo>
                    <a:pt x="391" y="378"/>
                  </a:lnTo>
                  <a:lnTo>
                    <a:pt x="387" y="373"/>
                  </a:lnTo>
                  <a:lnTo>
                    <a:pt x="384" y="367"/>
                  </a:lnTo>
                  <a:lnTo>
                    <a:pt x="378" y="362"/>
                  </a:lnTo>
                  <a:lnTo>
                    <a:pt x="376" y="361"/>
                  </a:lnTo>
                  <a:lnTo>
                    <a:pt x="376" y="361"/>
                  </a:lnTo>
                  <a:lnTo>
                    <a:pt x="364" y="353"/>
                  </a:lnTo>
                  <a:lnTo>
                    <a:pt x="352" y="344"/>
                  </a:lnTo>
                  <a:lnTo>
                    <a:pt x="341" y="335"/>
                  </a:lnTo>
                  <a:lnTo>
                    <a:pt x="330" y="324"/>
                  </a:lnTo>
                  <a:lnTo>
                    <a:pt x="320" y="313"/>
                  </a:lnTo>
                  <a:lnTo>
                    <a:pt x="311" y="303"/>
                  </a:lnTo>
                  <a:lnTo>
                    <a:pt x="302" y="290"/>
                  </a:lnTo>
                  <a:lnTo>
                    <a:pt x="294" y="278"/>
                  </a:lnTo>
                  <a:lnTo>
                    <a:pt x="287" y="265"/>
                  </a:lnTo>
                  <a:lnTo>
                    <a:pt x="280" y="251"/>
                  </a:lnTo>
                  <a:lnTo>
                    <a:pt x="274" y="237"/>
                  </a:lnTo>
                  <a:lnTo>
                    <a:pt x="270" y="223"/>
                  </a:lnTo>
                  <a:lnTo>
                    <a:pt x="265" y="207"/>
                  </a:lnTo>
                  <a:lnTo>
                    <a:pt x="262" y="193"/>
                  </a:lnTo>
                  <a:lnTo>
                    <a:pt x="260" y="178"/>
                  </a:lnTo>
                  <a:lnTo>
                    <a:pt x="258" y="162"/>
                  </a:lnTo>
                  <a:lnTo>
                    <a:pt x="258" y="144"/>
                  </a:lnTo>
                  <a:lnTo>
                    <a:pt x="258" y="144"/>
                  </a:lnTo>
                  <a:lnTo>
                    <a:pt x="258" y="133"/>
                  </a:lnTo>
                  <a:lnTo>
                    <a:pt x="256" y="120"/>
                  </a:lnTo>
                  <a:lnTo>
                    <a:pt x="249" y="90"/>
                  </a:lnTo>
                  <a:lnTo>
                    <a:pt x="250" y="90"/>
                  </a:lnTo>
                  <a:lnTo>
                    <a:pt x="245" y="71"/>
                  </a:lnTo>
                  <a:lnTo>
                    <a:pt x="245" y="71"/>
                  </a:lnTo>
                  <a:lnTo>
                    <a:pt x="244" y="70"/>
                  </a:lnTo>
                  <a:lnTo>
                    <a:pt x="244" y="70"/>
                  </a:lnTo>
                  <a:lnTo>
                    <a:pt x="244" y="70"/>
                  </a:lnTo>
                  <a:lnTo>
                    <a:pt x="244" y="70"/>
                  </a:lnTo>
                  <a:lnTo>
                    <a:pt x="244" y="70"/>
                  </a:lnTo>
                  <a:lnTo>
                    <a:pt x="244" y="70"/>
                  </a:lnTo>
                  <a:lnTo>
                    <a:pt x="241" y="64"/>
                  </a:lnTo>
                  <a:lnTo>
                    <a:pt x="241" y="64"/>
                  </a:lnTo>
                  <a:lnTo>
                    <a:pt x="241" y="64"/>
                  </a:lnTo>
                  <a:lnTo>
                    <a:pt x="241" y="64"/>
                  </a:lnTo>
                  <a:lnTo>
                    <a:pt x="239" y="57"/>
                  </a:lnTo>
                  <a:lnTo>
                    <a:pt x="239" y="57"/>
                  </a:lnTo>
                  <a:lnTo>
                    <a:pt x="239" y="57"/>
                  </a:lnTo>
                  <a:lnTo>
                    <a:pt x="239" y="57"/>
                  </a:lnTo>
                  <a:lnTo>
                    <a:pt x="237" y="52"/>
                  </a:lnTo>
                  <a:lnTo>
                    <a:pt x="237" y="52"/>
                  </a:lnTo>
                  <a:lnTo>
                    <a:pt x="237" y="51"/>
                  </a:lnTo>
                  <a:lnTo>
                    <a:pt x="237" y="51"/>
                  </a:lnTo>
                  <a:lnTo>
                    <a:pt x="235" y="47"/>
                  </a:lnTo>
                  <a:lnTo>
                    <a:pt x="235" y="47"/>
                  </a:lnTo>
                  <a:lnTo>
                    <a:pt x="235" y="44"/>
                  </a:lnTo>
                  <a:lnTo>
                    <a:pt x="235" y="44"/>
                  </a:lnTo>
                  <a:lnTo>
                    <a:pt x="233" y="41"/>
                  </a:lnTo>
                  <a:lnTo>
                    <a:pt x="233" y="41"/>
                  </a:lnTo>
                  <a:lnTo>
                    <a:pt x="233" y="39"/>
                  </a:lnTo>
                  <a:lnTo>
                    <a:pt x="233" y="39"/>
                  </a:lnTo>
                  <a:lnTo>
                    <a:pt x="231" y="36"/>
                  </a:lnTo>
                  <a:lnTo>
                    <a:pt x="231" y="36"/>
                  </a:lnTo>
                  <a:lnTo>
                    <a:pt x="230" y="34"/>
                  </a:lnTo>
                  <a:lnTo>
                    <a:pt x="230" y="34"/>
                  </a:lnTo>
                  <a:lnTo>
                    <a:pt x="229" y="31"/>
                  </a:lnTo>
                  <a:lnTo>
                    <a:pt x="229" y="31"/>
                  </a:lnTo>
                  <a:lnTo>
                    <a:pt x="227" y="29"/>
                  </a:lnTo>
                  <a:lnTo>
                    <a:pt x="227" y="29"/>
                  </a:lnTo>
                  <a:lnTo>
                    <a:pt x="226" y="27"/>
                  </a:lnTo>
                  <a:lnTo>
                    <a:pt x="226" y="27"/>
                  </a:lnTo>
                  <a:lnTo>
                    <a:pt x="225" y="25"/>
                  </a:lnTo>
                  <a:lnTo>
                    <a:pt x="225" y="25"/>
                  </a:lnTo>
                  <a:lnTo>
                    <a:pt x="223" y="23"/>
                  </a:lnTo>
                  <a:lnTo>
                    <a:pt x="223" y="23"/>
                  </a:lnTo>
                  <a:lnTo>
                    <a:pt x="222" y="21"/>
                  </a:lnTo>
                  <a:lnTo>
                    <a:pt x="222" y="21"/>
                  </a:lnTo>
                  <a:lnTo>
                    <a:pt x="221" y="18"/>
                  </a:lnTo>
                  <a:lnTo>
                    <a:pt x="221" y="18"/>
                  </a:lnTo>
                  <a:lnTo>
                    <a:pt x="220" y="17"/>
                  </a:lnTo>
                  <a:lnTo>
                    <a:pt x="220" y="17"/>
                  </a:lnTo>
                  <a:lnTo>
                    <a:pt x="219" y="15"/>
                  </a:lnTo>
                  <a:lnTo>
                    <a:pt x="219" y="15"/>
                  </a:lnTo>
                  <a:lnTo>
                    <a:pt x="217" y="14"/>
                  </a:lnTo>
                  <a:lnTo>
                    <a:pt x="217" y="14"/>
                  </a:lnTo>
                  <a:lnTo>
                    <a:pt x="216" y="12"/>
                  </a:lnTo>
                  <a:lnTo>
                    <a:pt x="216" y="12"/>
                  </a:lnTo>
                  <a:lnTo>
                    <a:pt x="214" y="11"/>
                  </a:lnTo>
                  <a:lnTo>
                    <a:pt x="214" y="11"/>
                  </a:lnTo>
                  <a:lnTo>
                    <a:pt x="213" y="10"/>
                  </a:lnTo>
                  <a:lnTo>
                    <a:pt x="213" y="10"/>
                  </a:lnTo>
                  <a:lnTo>
                    <a:pt x="211" y="8"/>
                  </a:lnTo>
                  <a:lnTo>
                    <a:pt x="211" y="8"/>
                  </a:lnTo>
                  <a:lnTo>
                    <a:pt x="210" y="8"/>
                  </a:lnTo>
                  <a:lnTo>
                    <a:pt x="210" y="8"/>
                  </a:lnTo>
                  <a:lnTo>
                    <a:pt x="205" y="3"/>
                  </a:lnTo>
                  <a:lnTo>
                    <a:pt x="198" y="0"/>
                  </a:lnTo>
                  <a:lnTo>
                    <a:pt x="192" y="3"/>
                  </a:lnTo>
                  <a:lnTo>
                    <a:pt x="192" y="3"/>
                  </a:lnTo>
                  <a:lnTo>
                    <a:pt x="189" y="6"/>
                  </a:lnTo>
                  <a:lnTo>
                    <a:pt x="189" y="6"/>
                  </a:lnTo>
                  <a:lnTo>
                    <a:pt x="187" y="7"/>
                  </a:lnTo>
                  <a:lnTo>
                    <a:pt x="187" y="7"/>
                  </a:lnTo>
                  <a:lnTo>
                    <a:pt x="185" y="8"/>
                  </a:lnTo>
                  <a:lnTo>
                    <a:pt x="185" y="8"/>
                  </a:lnTo>
                  <a:lnTo>
                    <a:pt x="184" y="9"/>
                  </a:lnTo>
                  <a:lnTo>
                    <a:pt x="184" y="9"/>
                  </a:lnTo>
                  <a:lnTo>
                    <a:pt x="183" y="10"/>
                  </a:lnTo>
                  <a:lnTo>
                    <a:pt x="183" y="10"/>
                  </a:lnTo>
                  <a:lnTo>
                    <a:pt x="182" y="11"/>
                  </a:lnTo>
                  <a:lnTo>
                    <a:pt x="182" y="11"/>
                  </a:lnTo>
                  <a:lnTo>
                    <a:pt x="181" y="12"/>
                  </a:lnTo>
                  <a:lnTo>
                    <a:pt x="181" y="12"/>
                  </a:lnTo>
                  <a:lnTo>
                    <a:pt x="179" y="14"/>
                  </a:lnTo>
                  <a:lnTo>
                    <a:pt x="179" y="14"/>
                  </a:lnTo>
                  <a:lnTo>
                    <a:pt x="178" y="15"/>
                  </a:lnTo>
                  <a:lnTo>
                    <a:pt x="178" y="15"/>
                  </a:lnTo>
                  <a:lnTo>
                    <a:pt x="177" y="17"/>
                  </a:lnTo>
                  <a:lnTo>
                    <a:pt x="177" y="17"/>
                  </a:lnTo>
                  <a:lnTo>
                    <a:pt x="176" y="18"/>
                  </a:lnTo>
                  <a:lnTo>
                    <a:pt x="176" y="18"/>
                  </a:lnTo>
                  <a:lnTo>
                    <a:pt x="175" y="21"/>
                  </a:lnTo>
                  <a:lnTo>
                    <a:pt x="175" y="21"/>
                  </a:lnTo>
                  <a:lnTo>
                    <a:pt x="172" y="23"/>
                  </a:lnTo>
                  <a:lnTo>
                    <a:pt x="172" y="23"/>
                  </a:lnTo>
                  <a:lnTo>
                    <a:pt x="171" y="25"/>
                  </a:lnTo>
                  <a:lnTo>
                    <a:pt x="171" y="25"/>
                  </a:lnTo>
                  <a:lnTo>
                    <a:pt x="170" y="27"/>
                  </a:lnTo>
                  <a:lnTo>
                    <a:pt x="170" y="27"/>
                  </a:lnTo>
                  <a:lnTo>
                    <a:pt x="169" y="28"/>
                  </a:lnTo>
                  <a:lnTo>
                    <a:pt x="169" y="28"/>
                  </a:lnTo>
                  <a:lnTo>
                    <a:pt x="168" y="31"/>
                  </a:lnTo>
                  <a:lnTo>
                    <a:pt x="168" y="31"/>
                  </a:lnTo>
                  <a:lnTo>
                    <a:pt x="167" y="34"/>
                  </a:lnTo>
                  <a:lnTo>
                    <a:pt x="167" y="34"/>
                  </a:lnTo>
                  <a:lnTo>
                    <a:pt x="166" y="36"/>
                  </a:lnTo>
                  <a:lnTo>
                    <a:pt x="166" y="36"/>
                  </a:lnTo>
                  <a:lnTo>
                    <a:pt x="165" y="38"/>
                  </a:lnTo>
                  <a:lnTo>
                    <a:pt x="165" y="38"/>
                  </a:lnTo>
                  <a:lnTo>
                    <a:pt x="164" y="41"/>
                  </a:lnTo>
                  <a:lnTo>
                    <a:pt x="164" y="41"/>
                  </a:lnTo>
                  <a:lnTo>
                    <a:pt x="163" y="43"/>
                  </a:lnTo>
                  <a:lnTo>
                    <a:pt x="163" y="43"/>
                  </a:lnTo>
                  <a:lnTo>
                    <a:pt x="160" y="47"/>
                  </a:lnTo>
                  <a:lnTo>
                    <a:pt x="160" y="47"/>
                  </a:lnTo>
                  <a:lnTo>
                    <a:pt x="159" y="49"/>
                  </a:lnTo>
                  <a:lnTo>
                    <a:pt x="159" y="49"/>
                  </a:lnTo>
                  <a:lnTo>
                    <a:pt x="158" y="52"/>
                  </a:lnTo>
                  <a:lnTo>
                    <a:pt x="158" y="52"/>
                  </a:lnTo>
                  <a:lnTo>
                    <a:pt x="157" y="55"/>
                  </a:lnTo>
                  <a:lnTo>
                    <a:pt x="157" y="55"/>
                  </a:lnTo>
                  <a:lnTo>
                    <a:pt x="156" y="58"/>
                  </a:lnTo>
                  <a:lnTo>
                    <a:pt x="156" y="58"/>
                  </a:lnTo>
                  <a:lnTo>
                    <a:pt x="155" y="62"/>
                  </a:lnTo>
                  <a:lnTo>
                    <a:pt x="155" y="62"/>
                  </a:lnTo>
                  <a:lnTo>
                    <a:pt x="154" y="64"/>
                  </a:lnTo>
                  <a:lnTo>
                    <a:pt x="154" y="64"/>
                  </a:lnTo>
                  <a:lnTo>
                    <a:pt x="153" y="69"/>
                  </a:lnTo>
                  <a:lnTo>
                    <a:pt x="153" y="69"/>
                  </a:lnTo>
                  <a:lnTo>
                    <a:pt x="152" y="70"/>
                  </a:lnTo>
                  <a:lnTo>
                    <a:pt x="152" y="70"/>
                  </a:lnTo>
                  <a:lnTo>
                    <a:pt x="152" y="71"/>
                  </a:lnTo>
                  <a:lnTo>
                    <a:pt x="152" y="71"/>
                  </a:lnTo>
                  <a:lnTo>
                    <a:pt x="152" y="71"/>
                  </a:lnTo>
                  <a:lnTo>
                    <a:pt x="146" y="90"/>
                  </a:lnTo>
                  <a:lnTo>
                    <a:pt x="148" y="90"/>
                  </a:lnTo>
                  <a:lnTo>
                    <a:pt x="148" y="90"/>
                  </a:lnTo>
                  <a:lnTo>
                    <a:pt x="141" y="120"/>
                  </a:lnTo>
                  <a:lnTo>
                    <a:pt x="139" y="133"/>
                  </a:lnTo>
                  <a:lnTo>
                    <a:pt x="139" y="144"/>
                  </a:lnTo>
                  <a:lnTo>
                    <a:pt x="139" y="162"/>
                  </a:lnTo>
                  <a:lnTo>
                    <a:pt x="139" y="162"/>
                  </a:lnTo>
                  <a:lnTo>
                    <a:pt x="137" y="178"/>
                  </a:lnTo>
                  <a:lnTo>
                    <a:pt x="135" y="193"/>
                  </a:lnTo>
                  <a:lnTo>
                    <a:pt x="131" y="209"/>
                  </a:lnTo>
                  <a:lnTo>
                    <a:pt x="127" y="223"/>
                  </a:lnTo>
                  <a:lnTo>
                    <a:pt x="122" y="237"/>
                  </a:lnTo>
                  <a:lnTo>
                    <a:pt x="116" y="251"/>
                  </a:lnTo>
                  <a:lnTo>
                    <a:pt x="110" y="265"/>
                  </a:lnTo>
                  <a:lnTo>
                    <a:pt x="102" y="278"/>
                  </a:lnTo>
                  <a:lnTo>
                    <a:pt x="95" y="290"/>
                  </a:lnTo>
                  <a:lnTo>
                    <a:pt x="86" y="303"/>
                  </a:lnTo>
                  <a:lnTo>
                    <a:pt x="76" y="313"/>
                  </a:lnTo>
                  <a:lnTo>
                    <a:pt x="67" y="324"/>
                  </a:lnTo>
                  <a:lnTo>
                    <a:pt x="56" y="335"/>
                  </a:lnTo>
                  <a:lnTo>
                    <a:pt x="44" y="344"/>
                  </a:lnTo>
                  <a:lnTo>
                    <a:pt x="32" y="353"/>
                  </a:lnTo>
                  <a:lnTo>
                    <a:pt x="20" y="361"/>
                  </a:lnTo>
                  <a:lnTo>
                    <a:pt x="19" y="362"/>
                  </a:lnTo>
                  <a:lnTo>
                    <a:pt x="19" y="362"/>
                  </a:lnTo>
                  <a:lnTo>
                    <a:pt x="13" y="367"/>
                  </a:lnTo>
                  <a:lnTo>
                    <a:pt x="13" y="367"/>
                  </a:lnTo>
                  <a:lnTo>
                    <a:pt x="8" y="372"/>
                  </a:lnTo>
                  <a:lnTo>
                    <a:pt x="6" y="378"/>
                  </a:lnTo>
                  <a:lnTo>
                    <a:pt x="4" y="386"/>
                  </a:lnTo>
                  <a:lnTo>
                    <a:pt x="2" y="393"/>
                  </a:lnTo>
                  <a:lnTo>
                    <a:pt x="1" y="411"/>
                  </a:lnTo>
                  <a:lnTo>
                    <a:pt x="0" y="426"/>
                  </a:lnTo>
                  <a:lnTo>
                    <a:pt x="0" y="426"/>
                  </a:lnTo>
                  <a:lnTo>
                    <a:pt x="1" y="438"/>
                  </a:lnTo>
                  <a:lnTo>
                    <a:pt x="1" y="444"/>
                  </a:lnTo>
                  <a:lnTo>
                    <a:pt x="2" y="450"/>
                  </a:lnTo>
                  <a:lnTo>
                    <a:pt x="2" y="450"/>
                  </a:lnTo>
                  <a:lnTo>
                    <a:pt x="57" y="450"/>
                  </a:lnTo>
                  <a:lnTo>
                    <a:pt x="57" y="450"/>
                  </a:lnTo>
                  <a:lnTo>
                    <a:pt x="58" y="461"/>
                  </a:lnTo>
                  <a:lnTo>
                    <a:pt x="59" y="474"/>
                  </a:lnTo>
                  <a:lnTo>
                    <a:pt x="72" y="474"/>
                  </a:lnTo>
                  <a:lnTo>
                    <a:pt x="111" y="474"/>
                  </a:lnTo>
                  <a:lnTo>
                    <a:pt x="124" y="474"/>
                  </a:lnTo>
                  <a:lnTo>
                    <a:pt x="125" y="461"/>
                  </a:lnTo>
                  <a:lnTo>
                    <a:pt x="125" y="461"/>
                  </a:lnTo>
                  <a:lnTo>
                    <a:pt x="125" y="450"/>
                  </a:lnTo>
                  <a:lnTo>
                    <a:pt x="138" y="450"/>
                  </a:lnTo>
                  <a:lnTo>
                    <a:pt x="138" y="450"/>
                  </a:lnTo>
                  <a:lnTo>
                    <a:pt x="139" y="469"/>
                  </a:lnTo>
                  <a:lnTo>
                    <a:pt x="140" y="475"/>
                  </a:lnTo>
                  <a:lnTo>
                    <a:pt x="257" y="475"/>
                  </a:lnTo>
                  <a:lnTo>
                    <a:pt x="258" y="469"/>
                  </a:lnTo>
                  <a:lnTo>
                    <a:pt x="258" y="469"/>
                  </a:lnTo>
                  <a:lnTo>
                    <a:pt x="259" y="450"/>
                  </a:lnTo>
                  <a:lnTo>
                    <a:pt x="271" y="450"/>
                  </a:lnTo>
                  <a:lnTo>
                    <a:pt x="271" y="450"/>
                  </a:lnTo>
                  <a:lnTo>
                    <a:pt x="272" y="461"/>
                  </a:lnTo>
                  <a:lnTo>
                    <a:pt x="273" y="474"/>
                  </a:lnTo>
                  <a:lnTo>
                    <a:pt x="286" y="474"/>
                  </a:lnTo>
                  <a:lnTo>
                    <a:pt x="325" y="474"/>
                  </a:lnTo>
                  <a:lnTo>
                    <a:pt x="338" y="474"/>
                  </a:lnTo>
                  <a:lnTo>
                    <a:pt x="339" y="461"/>
                  </a:lnTo>
                  <a:lnTo>
                    <a:pt x="339" y="461"/>
                  </a:lnTo>
                  <a:lnTo>
                    <a:pt x="339" y="450"/>
                  </a:lnTo>
                  <a:lnTo>
                    <a:pt x="395" y="450"/>
                  </a:lnTo>
                  <a:lnTo>
                    <a:pt x="395" y="450"/>
                  </a:lnTo>
                  <a:lnTo>
                    <a:pt x="396" y="444"/>
                  </a:lnTo>
                  <a:lnTo>
                    <a:pt x="396" y="444"/>
                  </a:lnTo>
                  <a:lnTo>
                    <a:pt x="396" y="438"/>
                  </a:lnTo>
                  <a:lnTo>
                    <a:pt x="396" y="427"/>
                  </a:lnTo>
                  <a:lnTo>
                    <a:pt x="396" y="427"/>
                  </a:lnTo>
                  <a:close/>
                  <a:moveTo>
                    <a:pt x="369" y="373"/>
                  </a:moveTo>
                  <a:lnTo>
                    <a:pt x="374" y="378"/>
                  </a:lnTo>
                  <a:lnTo>
                    <a:pt x="374" y="378"/>
                  </a:lnTo>
                  <a:lnTo>
                    <a:pt x="376" y="380"/>
                  </a:lnTo>
                  <a:lnTo>
                    <a:pt x="378" y="384"/>
                  </a:lnTo>
                  <a:lnTo>
                    <a:pt x="376" y="384"/>
                  </a:lnTo>
                  <a:lnTo>
                    <a:pt x="375" y="382"/>
                  </a:lnTo>
                  <a:lnTo>
                    <a:pt x="375" y="382"/>
                  </a:lnTo>
                  <a:lnTo>
                    <a:pt x="362" y="377"/>
                  </a:lnTo>
                  <a:lnTo>
                    <a:pt x="351" y="371"/>
                  </a:lnTo>
                  <a:lnTo>
                    <a:pt x="339" y="363"/>
                  </a:lnTo>
                  <a:lnTo>
                    <a:pt x="328" y="355"/>
                  </a:lnTo>
                  <a:lnTo>
                    <a:pt x="318" y="348"/>
                  </a:lnTo>
                  <a:lnTo>
                    <a:pt x="308" y="339"/>
                  </a:lnTo>
                  <a:lnTo>
                    <a:pt x="300" y="331"/>
                  </a:lnTo>
                  <a:lnTo>
                    <a:pt x="292" y="322"/>
                  </a:lnTo>
                  <a:lnTo>
                    <a:pt x="285" y="312"/>
                  </a:lnTo>
                  <a:lnTo>
                    <a:pt x="279" y="303"/>
                  </a:lnTo>
                  <a:lnTo>
                    <a:pt x="274" y="292"/>
                  </a:lnTo>
                  <a:lnTo>
                    <a:pt x="268" y="281"/>
                  </a:lnTo>
                  <a:lnTo>
                    <a:pt x="265" y="270"/>
                  </a:lnTo>
                  <a:lnTo>
                    <a:pt x="262" y="259"/>
                  </a:lnTo>
                  <a:lnTo>
                    <a:pt x="260" y="249"/>
                  </a:lnTo>
                  <a:lnTo>
                    <a:pt x="259" y="237"/>
                  </a:lnTo>
                  <a:lnTo>
                    <a:pt x="259" y="237"/>
                  </a:lnTo>
                  <a:lnTo>
                    <a:pt x="267" y="257"/>
                  </a:lnTo>
                  <a:lnTo>
                    <a:pt x="278" y="278"/>
                  </a:lnTo>
                  <a:lnTo>
                    <a:pt x="289" y="296"/>
                  </a:lnTo>
                  <a:lnTo>
                    <a:pt x="302" y="314"/>
                  </a:lnTo>
                  <a:lnTo>
                    <a:pt x="317" y="331"/>
                  </a:lnTo>
                  <a:lnTo>
                    <a:pt x="333" y="347"/>
                  </a:lnTo>
                  <a:lnTo>
                    <a:pt x="351" y="360"/>
                  </a:lnTo>
                  <a:lnTo>
                    <a:pt x="369" y="373"/>
                  </a:lnTo>
                  <a:lnTo>
                    <a:pt x="369" y="373"/>
                  </a:lnTo>
                  <a:close/>
                  <a:moveTo>
                    <a:pt x="166" y="75"/>
                  </a:moveTo>
                  <a:lnTo>
                    <a:pt x="166" y="75"/>
                  </a:lnTo>
                  <a:lnTo>
                    <a:pt x="166" y="74"/>
                  </a:lnTo>
                  <a:lnTo>
                    <a:pt x="166" y="74"/>
                  </a:lnTo>
                  <a:lnTo>
                    <a:pt x="167" y="70"/>
                  </a:lnTo>
                  <a:lnTo>
                    <a:pt x="167" y="70"/>
                  </a:lnTo>
                  <a:lnTo>
                    <a:pt x="168" y="68"/>
                  </a:lnTo>
                  <a:lnTo>
                    <a:pt x="168" y="68"/>
                  </a:lnTo>
                  <a:lnTo>
                    <a:pt x="169" y="65"/>
                  </a:lnTo>
                  <a:lnTo>
                    <a:pt x="169" y="65"/>
                  </a:lnTo>
                  <a:lnTo>
                    <a:pt x="170" y="63"/>
                  </a:lnTo>
                  <a:lnTo>
                    <a:pt x="170" y="63"/>
                  </a:lnTo>
                  <a:lnTo>
                    <a:pt x="170" y="61"/>
                  </a:lnTo>
                  <a:lnTo>
                    <a:pt x="170" y="61"/>
                  </a:lnTo>
                  <a:lnTo>
                    <a:pt x="171" y="57"/>
                  </a:lnTo>
                  <a:lnTo>
                    <a:pt x="171" y="57"/>
                  </a:lnTo>
                  <a:lnTo>
                    <a:pt x="172" y="55"/>
                  </a:lnTo>
                  <a:lnTo>
                    <a:pt x="172" y="55"/>
                  </a:lnTo>
                  <a:lnTo>
                    <a:pt x="173" y="53"/>
                  </a:lnTo>
                  <a:lnTo>
                    <a:pt x="173" y="53"/>
                  </a:lnTo>
                  <a:lnTo>
                    <a:pt x="175" y="51"/>
                  </a:lnTo>
                  <a:lnTo>
                    <a:pt x="175" y="51"/>
                  </a:lnTo>
                  <a:lnTo>
                    <a:pt x="176" y="48"/>
                  </a:lnTo>
                  <a:lnTo>
                    <a:pt x="176" y="48"/>
                  </a:lnTo>
                  <a:lnTo>
                    <a:pt x="177" y="47"/>
                  </a:lnTo>
                  <a:lnTo>
                    <a:pt x="177" y="47"/>
                  </a:lnTo>
                  <a:lnTo>
                    <a:pt x="178" y="43"/>
                  </a:lnTo>
                  <a:lnTo>
                    <a:pt x="178" y="43"/>
                  </a:lnTo>
                  <a:lnTo>
                    <a:pt x="178" y="42"/>
                  </a:lnTo>
                  <a:lnTo>
                    <a:pt x="178" y="42"/>
                  </a:lnTo>
                  <a:lnTo>
                    <a:pt x="180" y="39"/>
                  </a:lnTo>
                  <a:lnTo>
                    <a:pt x="180" y="39"/>
                  </a:lnTo>
                  <a:lnTo>
                    <a:pt x="180" y="38"/>
                  </a:lnTo>
                  <a:lnTo>
                    <a:pt x="180" y="38"/>
                  </a:lnTo>
                  <a:lnTo>
                    <a:pt x="182" y="36"/>
                  </a:lnTo>
                  <a:lnTo>
                    <a:pt x="182" y="36"/>
                  </a:lnTo>
                  <a:lnTo>
                    <a:pt x="182" y="35"/>
                  </a:lnTo>
                  <a:lnTo>
                    <a:pt x="182" y="35"/>
                  </a:lnTo>
                  <a:lnTo>
                    <a:pt x="183" y="31"/>
                  </a:lnTo>
                  <a:lnTo>
                    <a:pt x="183" y="31"/>
                  </a:lnTo>
                  <a:lnTo>
                    <a:pt x="184" y="30"/>
                  </a:lnTo>
                  <a:lnTo>
                    <a:pt x="184" y="30"/>
                  </a:lnTo>
                  <a:lnTo>
                    <a:pt x="185" y="28"/>
                  </a:lnTo>
                  <a:lnTo>
                    <a:pt x="185" y="28"/>
                  </a:lnTo>
                  <a:lnTo>
                    <a:pt x="186" y="27"/>
                  </a:lnTo>
                  <a:lnTo>
                    <a:pt x="186" y="27"/>
                  </a:lnTo>
                  <a:lnTo>
                    <a:pt x="187" y="26"/>
                  </a:lnTo>
                  <a:lnTo>
                    <a:pt x="187" y="26"/>
                  </a:lnTo>
                  <a:lnTo>
                    <a:pt x="189" y="25"/>
                  </a:lnTo>
                  <a:lnTo>
                    <a:pt x="189" y="25"/>
                  </a:lnTo>
                  <a:lnTo>
                    <a:pt x="191" y="23"/>
                  </a:lnTo>
                  <a:lnTo>
                    <a:pt x="191" y="23"/>
                  </a:lnTo>
                  <a:lnTo>
                    <a:pt x="191" y="22"/>
                  </a:lnTo>
                  <a:lnTo>
                    <a:pt x="191" y="22"/>
                  </a:lnTo>
                  <a:lnTo>
                    <a:pt x="193" y="21"/>
                  </a:lnTo>
                  <a:lnTo>
                    <a:pt x="193" y="21"/>
                  </a:lnTo>
                  <a:lnTo>
                    <a:pt x="194" y="20"/>
                  </a:lnTo>
                  <a:lnTo>
                    <a:pt x="194" y="20"/>
                  </a:lnTo>
                  <a:lnTo>
                    <a:pt x="195" y="18"/>
                  </a:lnTo>
                  <a:lnTo>
                    <a:pt x="195" y="18"/>
                  </a:lnTo>
                  <a:lnTo>
                    <a:pt x="196" y="17"/>
                  </a:lnTo>
                  <a:lnTo>
                    <a:pt x="196" y="17"/>
                  </a:lnTo>
                  <a:lnTo>
                    <a:pt x="198" y="16"/>
                  </a:lnTo>
                  <a:lnTo>
                    <a:pt x="198" y="16"/>
                  </a:lnTo>
                  <a:lnTo>
                    <a:pt x="200" y="17"/>
                  </a:lnTo>
                  <a:lnTo>
                    <a:pt x="200" y="17"/>
                  </a:lnTo>
                  <a:lnTo>
                    <a:pt x="203" y="20"/>
                  </a:lnTo>
                  <a:lnTo>
                    <a:pt x="203" y="20"/>
                  </a:lnTo>
                  <a:lnTo>
                    <a:pt x="203" y="20"/>
                  </a:lnTo>
                  <a:lnTo>
                    <a:pt x="203" y="20"/>
                  </a:lnTo>
                  <a:lnTo>
                    <a:pt x="205" y="22"/>
                  </a:lnTo>
                  <a:lnTo>
                    <a:pt x="205" y="22"/>
                  </a:lnTo>
                  <a:lnTo>
                    <a:pt x="205" y="22"/>
                  </a:lnTo>
                  <a:lnTo>
                    <a:pt x="205" y="22"/>
                  </a:lnTo>
                  <a:lnTo>
                    <a:pt x="207" y="24"/>
                  </a:lnTo>
                  <a:lnTo>
                    <a:pt x="207" y="24"/>
                  </a:lnTo>
                  <a:lnTo>
                    <a:pt x="208" y="25"/>
                  </a:lnTo>
                  <a:lnTo>
                    <a:pt x="208" y="25"/>
                  </a:lnTo>
                  <a:lnTo>
                    <a:pt x="209" y="27"/>
                  </a:lnTo>
                  <a:lnTo>
                    <a:pt x="209" y="27"/>
                  </a:lnTo>
                  <a:lnTo>
                    <a:pt x="210" y="27"/>
                  </a:lnTo>
                  <a:lnTo>
                    <a:pt x="210" y="27"/>
                  </a:lnTo>
                  <a:lnTo>
                    <a:pt x="211" y="30"/>
                  </a:lnTo>
                  <a:lnTo>
                    <a:pt x="211" y="30"/>
                  </a:lnTo>
                  <a:lnTo>
                    <a:pt x="212" y="30"/>
                  </a:lnTo>
                  <a:lnTo>
                    <a:pt x="212" y="30"/>
                  </a:lnTo>
                  <a:lnTo>
                    <a:pt x="213" y="34"/>
                  </a:lnTo>
                  <a:lnTo>
                    <a:pt x="213" y="34"/>
                  </a:lnTo>
                  <a:lnTo>
                    <a:pt x="214" y="35"/>
                  </a:lnTo>
                  <a:lnTo>
                    <a:pt x="214" y="35"/>
                  </a:lnTo>
                  <a:lnTo>
                    <a:pt x="216" y="37"/>
                  </a:lnTo>
                  <a:lnTo>
                    <a:pt x="216" y="37"/>
                  </a:lnTo>
                  <a:lnTo>
                    <a:pt x="217" y="38"/>
                  </a:lnTo>
                  <a:lnTo>
                    <a:pt x="217" y="38"/>
                  </a:lnTo>
                  <a:lnTo>
                    <a:pt x="218" y="41"/>
                  </a:lnTo>
                  <a:lnTo>
                    <a:pt x="218" y="41"/>
                  </a:lnTo>
                  <a:lnTo>
                    <a:pt x="218" y="42"/>
                  </a:lnTo>
                  <a:lnTo>
                    <a:pt x="218" y="42"/>
                  </a:lnTo>
                  <a:lnTo>
                    <a:pt x="220" y="45"/>
                  </a:lnTo>
                  <a:lnTo>
                    <a:pt x="220" y="45"/>
                  </a:lnTo>
                  <a:lnTo>
                    <a:pt x="220" y="47"/>
                  </a:lnTo>
                  <a:lnTo>
                    <a:pt x="220" y="47"/>
                  </a:lnTo>
                  <a:lnTo>
                    <a:pt x="222" y="50"/>
                  </a:lnTo>
                  <a:lnTo>
                    <a:pt x="222" y="50"/>
                  </a:lnTo>
                  <a:lnTo>
                    <a:pt x="222" y="51"/>
                  </a:lnTo>
                  <a:lnTo>
                    <a:pt x="222" y="51"/>
                  </a:lnTo>
                  <a:lnTo>
                    <a:pt x="223" y="55"/>
                  </a:lnTo>
                  <a:lnTo>
                    <a:pt x="223" y="55"/>
                  </a:lnTo>
                  <a:lnTo>
                    <a:pt x="224" y="55"/>
                  </a:lnTo>
                  <a:lnTo>
                    <a:pt x="224" y="55"/>
                  </a:lnTo>
                  <a:lnTo>
                    <a:pt x="225" y="60"/>
                  </a:lnTo>
                  <a:lnTo>
                    <a:pt x="225" y="60"/>
                  </a:lnTo>
                  <a:lnTo>
                    <a:pt x="225" y="61"/>
                  </a:lnTo>
                  <a:lnTo>
                    <a:pt x="225" y="61"/>
                  </a:lnTo>
                  <a:lnTo>
                    <a:pt x="231" y="76"/>
                  </a:lnTo>
                  <a:lnTo>
                    <a:pt x="166" y="76"/>
                  </a:lnTo>
                  <a:lnTo>
                    <a:pt x="166" y="76"/>
                  </a:lnTo>
                  <a:lnTo>
                    <a:pt x="166" y="75"/>
                  </a:lnTo>
                  <a:lnTo>
                    <a:pt x="166" y="75"/>
                  </a:lnTo>
                  <a:close/>
                  <a:moveTo>
                    <a:pt x="166" y="90"/>
                  </a:moveTo>
                  <a:lnTo>
                    <a:pt x="231" y="90"/>
                  </a:lnTo>
                  <a:lnTo>
                    <a:pt x="235" y="90"/>
                  </a:lnTo>
                  <a:lnTo>
                    <a:pt x="235" y="90"/>
                  </a:lnTo>
                  <a:lnTo>
                    <a:pt x="238" y="105"/>
                  </a:lnTo>
                  <a:lnTo>
                    <a:pt x="241" y="119"/>
                  </a:lnTo>
                  <a:lnTo>
                    <a:pt x="243" y="132"/>
                  </a:lnTo>
                  <a:lnTo>
                    <a:pt x="244" y="142"/>
                  </a:lnTo>
                  <a:lnTo>
                    <a:pt x="243" y="142"/>
                  </a:lnTo>
                  <a:lnTo>
                    <a:pt x="243" y="142"/>
                  </a:lnTo>
                  <a:lnTo>
                    <a:pt x="244" y="163"/>
                  </a:lnTo>
                  <a:lnTo>
                    <a:pt x="244" y="434"/>
                  </a:lnTo>
                  <a:lnTo>
                    <a:pt x="153" y="434"/>
                  </a:lnTo>
                  <a:lnTo>
                    <a:pt x="153" y="163"/>
                  </a:lnTo>
                  <a:lnTo>
                    <a:pt x="153" y="163"/>
                  </a:lnTo>
                  <a:lnTo>
                    <a:pt x="154" y="142"/>
                  </a:lnTo>
                  <a:lnTo>
                    <a:pt x="153" y="142"/>
                  </a:lnTo>
                  <a:lnTo>
                    <a:pt x="153" y="142"/>
                  </a:lnTo>
                  <a:lnTo>
                    <a:pt x="154" y="132"/>
                  </a:lnTo>
                  <a:lnTo>
                    <a:pt x="155" y="119"/>
                  </a:lnTo>
                  <a:lnTo>
                    <a:pt x="158" y="105"/>
                  </a:lnTo>
                  <a:lnTo>
                    <a:pt x="162" y="90"/>
                  </a:lnTo>
                  <a:lnTo>
                    <a:pt x="166" y="90"/>
                  </a:lnTo>
                  <a:close/>
                  <a:moveTo>
                    <a:pt x="22" y="378"/>
                  </a:moveTo>
                  <a:lnTo>
                    <a:pt x="22" y="378"/>
                  </a:lnTo>
                  <a:lnTo>
                    <a:pt x="28" y="373"/>
                  </a:lnTo>
                  <a:lnTo>
                    <a:pt x="28" y="373"/>
                  </a:lnTo>
                  <a:lnTo>
                    <a:pt x="46" y="361"/>
                  </a:lnTo>
                  <a:lnTo>
                    <a:pt x="62" y="347"/>
                  </a:lnTo>
                  <a:lnTo>
                    <a:pt x="78" y="333"/>
                  </a:lnTo>
                  <a:lnTo>
                    <a:pt x="92" y="317"/>
                  </a:lnTo>
                  <a:lnTo>
                    <a:pt x="105" y="298"/>
                  </a:lnTo>
                  <a:lnTo>
                    <a:pt x="117" y="280"/>
                  </a:lnTo>
                  <a:lnTo>
                    <a:pt x="127" y="260"/>
                  </a:lnTo>
                  <a:lnTo>
                    <a:pt x="136" y="241"/>
                  </a:lnTo>
                  <a:lnTo>
                    <a:pt x="136" y="241"/>
                  </a:lnTo>
                  <a:lnTo>
                    <a:pt x="135" y="252"/>
                  </a:lnTo>
                  <a:lnTo>
                    <a:pt x="132" y="263"/>
                  </a:lnTo>
                  <a:lnTo>
                    <a:pt x="129" y="273"/>
                  </a:lnTo>
                  <a:lnTo>
                    <a:pt x="125" y="284"/>
                  </a:lnTo>
                  <a:lnTo>
                    <a:pt x="121" y="295"/>
                  </a:lnTo>
                  <a:lnTo>
                    <a:pt x="115" y="305"/>
                  </a:lnTo>
                  <a:lnTo>
                    <a:pt x="109" y="314"/>
                  </a:lnTo>
                  <a:lnTo>
                    <a:pt x="102" y="323"/>
                  </a:lnTo>
                  <a:lnTo>
                    <a:pt x="95" y="333"/>
                  </a:lnTo>
                  <a:lnTo>
                    <a:pt x="86" y="341"/>
                  </a:lnTo>
                  <a:lnTo>
                    <a:pt x="76" y="349"/>
                  </a:lnTo>
                  <a:lnTo>
                    <a:pt x="67" y="357"/>
                  </a:lnTo>
                  <a:lnTo>
                    <a:pt x="56" y="364"/>
                  </a:lnTo>
                  <a:lnTo>
                    <a:pt x="45" y="371"/>
                  </a:lnTo>
                  <a:lnTo>
                    <a:pt x="33" y="377"/>
                  </a:lnTo>
                  <a:lnTo>
                    <a:pt x="21" y="382"/>
                  </a:lnTo>
                  <a:lnTo>
                    <a:pt x="20" y="384"/>
                  </a:lnTo>
                  <a:lnTo>
                    <a:pt x="20" y="384"/>
                  </a:lnTo>
                  <a:lnTo>
                    <a:pt x="19" y="384"/>
                  </a:lnTo>
                  <a:lnTo>
                    <a:pt x="19" y="384"/>
                  </a:lnTo>
                  <a:lnTo>
                    <a:pt x="20" y="380"/>
                  </a:lnTo>
                  <a:lnTo>
                    <a:pt x="22" y="378"/>
                  </a:lnTo>
                  <a:lnTo>
                    <a:pt x="22" y="378"/>
                  </a:lnTo>
                  <a:close/>
                  <a:moveTo>
                    <a:pt x="15" y="428"/>
                  </a:moveTo>
                  <a:lnTo>
                    <a:pt x="15" y="428"/>
                  </a:lnTo>
                  <a:lnTo>
                    <a:pt x="15" y="418"/>
                  </a:lnTo>
                  <a:lnTo>
                    <a:pt x="16" y="409"/>
                  </a:lnTo>
                  <a:lnTo>
                    <a:pt x="18" y="403"/>
                  </a:lnTo>
                  <a:lnTo>
                    <a:pt x="19" y="401"/>
                  </a:lnTo>
                  <a:lnTo>
                    <a:pt x="21" y="400"/>
                  </a:lnTo>
                  <a:lnTo>
                    <a:pt x="21" y="400"/>
                  </a:lnTo>
                  <a:lnTo>
                    <a:pt x="27" y="395"/>
                  </a:lnTo>
                  <a:lnTo>
                    <a:pt x="27" y="395"/>
                  </a:lnTo>
                  <a:lnTo>
                    <a:pt x="46" y="386"/>
                  </a:lnTo>
                  <a:lnTo>
                    <a:pt x="64" y="375"/>
                  </a:lnTo>
                  <a:lnTo>
                    <a:pt x="82" y="364"/>
                  </a:lnTo>
                  <a:lnTo>
                    <a:pt x="97" y="351"/>
                  </a:lnTo>
                  <a:lnTo>
                    <a:pt x="110" y="337"/>
                  </a:lnTo>
                  <a:lnTo>
                    <a:pt x="121" y="322"/>
                  </a:lnTo>
                  <a:lnTo>
                    <a:pt x="130" y="306"/>
                  </a:lnTo>
                  <a:lnTo>
                    <a:pt x="139" y="290"/>
                  </a:lnTo>
                  <a:lnTo>
                    <a:pt x="139" y="434"/>
                  </a:lnTo>
                  <a:lnTo>
                    <a:pt x="139" y="436"/>
                  </a:lnTo>
                  <a:lnTo>
                    <a:pt x="125" y="436"/>
                  </a:lnTo>
                  <a:lnTo>
                    <a:pt x="125" y="436"/>
                  </a:lnTo>
                  <a:lnTo>
                    <a:pt x="125" y="425"/>
                  </a:lnTo>
                  <a:lnTo>
                    <a:pt x="123" y="413"/>
                  </a:lnTo>
                  <a:lnTo>
                    <a:pt x="121" y="401"/>
                  </a:lnTo>
                  <a:lnTo>
                    <a:pt x="116" y="391"/>
                  </a:lnTo>
                  <a:lnTo>
                    <a:pt x="112" y="382"/>
                  </a:lnTo>
                  <a:lnTo>
                    <a:pt x="106" y="375"/>
                  </a:lnTo>
                  <a:lnTo>
                    <a:pt x="103" y="373"/>
                  </a:lnTo>
                  <a:lnTo>
                    <a:pt x="99" y="371"/>
                  </a:lnTo>
                  <a:lnTo>
                    <a:pt x="96" y="369"/>
                  </a:lnTo>
                  <a:lnTo>
                    <a:pt x="91" y="369"/>
                  </a:lnTo>
                  <a:lnTo>
                    <a:pt x="91" y="369"/>
                  </a:lnTo>
                  <a:lnTo>
                    <a:pt x="87" y="369"/>
                  </a:lnTo>
                  <a:lnTo>
                    <a:pt x="83" y="371"/>
                  </a:lnTo>
                  <a:lnTo>
                    <a:pt x="79" y="373"/>
                  </a:lnTo>
                  <a:lnTo>
                    <a:pt x="76" y="375"/>
                  </a:lnTo>
                  <a:lnTo>
                    <a:pt x="71" y="382"/>
                  </a:lnTo>
                  <a:lnTo>
                    <a:pt x="65" y="391"/>
                  </a:lnTo>
                  <a:lnTo>
                    <a:pt x="62" y="401"/>
                  </a:lnTo>
                  <a:lnTo>
                    <a:pt x="60" y="413"/>
                  </a:lnTo>
                  <a:lnTo>
                    <a:pt x="58" y="425"/>
                  </a:lnTo>
                  <a:lnTo>
                    <a:pt x="57" y="436"/>
                  </a:lnTo>
                  <a:lnTo>
                    <a:pt x="15" y="436"/>
                  </a:lnTo>
                  <a:lnTo>
                    <a:pt x="15" y="436"/>
                  </a:lnTo>
                  <a:lnTo>
                    <a:pt x="15" y="428"/>
                  </a:lnTo>
                  <a:lnTo>
                    <a:pt x="15" y="428"/>
                  </a:lnTo>
                  <a:close/>
                  <a:moveTo>
                    <a:pt x="111" y="436"/>
                  </a:moveTo>
                  <a:lnTo>
                    <a:pt x="72" y="436"/>
                  </a:lnTo>
                  <a:lnTo>
                    <a:pt x="72" y="436"/>
                  </a:lnTo>
                  <a:lnTo>
                    <a:pt x="72" y="426"/>
                  </a:lnTo>
                  <a:lnTo>
                    <a:pt x="74" y="416"/>
                  </a:lnTo>
                  <a:lnTo>
                    <a:pt x="75" y="406"/>
                  </a:lnTo>
                  <a:lnTo>
                    <a:pt x="78" y="399"/>
                  </a:lnTo>
                  <a:lnTo>
                    <a:pt x="81" y="392"/>
                  </a:lnTo>
                  <a:lnTo>
                    <a:pt x="84" y="388"/>
                  </a:lnTo>
                  <a:lnTo>
                    <a:pt x="87" y="385"/>
                  </a:lnTo>
                  <a:lnTo>
                    <a:pt x="91" y="384"/>
                  </a:lnTo>
                  <a:lnTo>
                    <a:pt x="91" y="384"/>
                  </a:lnTo>
                  <a:lnTo>
                    <a:pt x="95" y="385"/>
                  </a:lnTo>
                  <a:lnTo>
                    <a:pt x="99" y="388"/>
                  </a:lnTo>
                  <a:lnTo>
                    <a:pt x="102" y="392"/>
                  </a:lnTo>
                  <a:lnTo>
                    <a:pt x="104" y="399"/>
                  </a:lnTo>
                  <a:lnTo>
                    <a:pt x="108" y="406"/>
                  </a:lnTo>
                  <a:lnTo>
                    <a:pt x="109" y="416"/>
                  </a:lnTo>
                  <a:lnTo>
                    <a:pt x="111" y="426"/>
                  </a:lnTo>
                  <a:lnTo>
                    <a:pt x="111" y="436"/>
                  </a:lnTo>
                  <a:lnTo>
                    <a:pt x="111" y="436"/>
                  </a:lnTo>
                  <a:close/>
                  <a:moveTo>
                    <a:pt x="111" y="460"/>
                  </a:moveTo>
                  <a:lnTo>
                    <a:pt x="72" y="460"/>
                  </a:lnTo>
                  <a:lnTo>
                    <a:pt x="72" y="460"/>
                  </a:lnTo>
                  <a:lnTo>
                    <a:pt x="72" y="450"/>
                  </a:lnTo>
                  <a:lnTo>
                    <a:pt x="111" y="450"/>
                  </a:lnTo>
                  <a:lnTo>
                    <a:pt x="111" y="450"/>
                  </a:lnTo>
                  <a:lnTo>
                    <a:pt x="111" y="460"/>
                  </a:lnTo>
                  <a:lnTo>
                    <a:pt x="111" y="460"/>
                  </a:lnTo>
                  <a:close/>
                  <a:moveTo>
                    <a:pt x="153" y="461"/>
                  </a:moveTo>
                  <a:lnTo>
                    <a:pt x="153" y="461"/>
                  </a:lnTo>
                  <a:lnTo>
                    <a:pt x="152" y="448"/>
                  </a:lnTo>
                  <a:lnTo>
                    <a:pt x="153" y="448"/>
                  </a:lnTo>
                  <a:lnTo>
                    <a:pt x="244" y="448"/>
                  </a:lnTo>
                  <a:lnTo>
                    <a:pt x="245" y="448"/>
                  </a:lnTo>
                  <a:lnTo>
                    <a:pt x="245" y="448"/>
                  </a:lnTo>
                  <a:lnTo>
                    <a:pt x="244" y="461"/>
                  </a:lnTo>
                  <a:lnTo>
                    <a:pt x="153" y="461"/>
                  </a:lnTo>
                  <a:close/>
                  <a:moveTo>
                    <a:pt x="325" y="460"/>
                  </a:moveTo>
                  <a:lnTo>
                    <a:pt x="286" y="460"/>
                  </a:lnTo>
                  <a:lnTo>
                    <a:pt x="286" y="460"/>
                  </a:lnTo>
                  <a:lnTo>
                    <a:pt x="285" y="450"/>
                  </a:lnTo>
                  <a:lnTo>
                    <a:pt x="325" y="450"/>
                  </a:lnTo>
                  <a:lnTo>
                    <a:pt x="325" y="450"/>
                  </a:lnTo>
                  <a:lnTo>
                    <a:pt x="325" y="460"/>
                  </a:lnTo>
                  <a:lnTo>
                    <a:pt x="325" y="460"/>
                  </a:lnTo>
                  <a:close/>
                  <a:moveTo>
                    <a:pt x="286" y="436"/>
                  </a:moveTo>
                  <a:lnTo>
                    <a:pt x="286" y="436"/>
                  </a:lnTo>
                  <a:lnTo>
                    <a:pt x="286" y="426"/>
                  </a:lnTo>
                  <a:lnTo>
                    <a:pt x="288" y="416"/>
                  </a:lnTo>
                  <a:lnTo>
                    <a:pt x="289" y="406"/>
                  </a:lnTo>
                  <a:lnTo>
                    <a:pt x="292" y="399"/>
                  </a:lnTo>
                  <a:lnTo>
                    <a:pt x="294" y="392"/>
                  </a:lnTo>
                  <a:lnTo>
                    <a:pt x="298" y="388"/>
                  </a:lnTo>
                  <a:lnTo>
                    <a:pt x="301" y="385"/>
                  </a:lnTo>
                  <a:lnTo>
                    <a:pt x="305" y="384"/>
                  </a:lnTo>
                  <a:lnTo>
                    <a:pt x="305" y="384"/>
                  </a:lnTo>
                  <a:lnTo>
                    <a:pt x="308" y="385"/>
                  </a:lnTo>
                  <a:lnTo>
                    <a:pt x="313" y="388"/>
                  </a:lnTo>
                  <a:lnTo>
                    <a:pt x="316" y="392"/>
                  </a:lnTo>
                  <a:lnTo>
                    <a:pt x="318" y="399"/>
                  </a:lnTo>
                  <a:lnTo>
                    <a:pt x="320" y="406"/>
                  </a:lnTo>
                  <a:lnTo>
                    <a:pt x="322" y="416"/>
                  </a:lnTo>
                  <a:lnTo>
                    <a:pt x="325" y="426"/>
                  </a:lnTo>
                  <a:lnTo>
                    <a:pt x="325" y="436"/>
                  </a:lnTo>
                  <a:lnTo>
                    <a:pt x="286" y="436"/>
                  </a:lnTo>
                  <a:close/>
                  <a:moveTo>
                    <a:pt x="339" y="436"/>
                  </a:moveTo>
                  <a:lnTo>
                    <a:pt x="339" y="436"/>
                  </a:lnTo>
                  <a:lnTo>
                    <a:pt x="339" y="425"/>
                  </a:lnTo>
                  <a:lnTo>
                    <a:pt x="337" y="413"/>
                  </a:lnTo>
                  <a:lnTo>
                    <a:pt x="334" y="401"/>
                  </a:lnTo>
                  <a:lnTo>
                    <a:pt x="330" y="391"/>
                  </a:lnTo>
                  <a:lnTo>
                    <a:pt x="326" y="382"/>
                  </a:lnTo>
                  <a:lnTo>
                    <a:pt x="320" y="375"/>
                  </a:lnTo>
                  <a:lnTo>
                    <a:pt x="317" y="373"/>
                  </a:lnTo>
                  <a:lnTo>
                    <a:pt x="313" y="371"/>
                  </a:lnTo>
                  <a:lnTo>
                    <a:pt x="310" y="369"/>
                  </a:lnTo>
                  <a:lnTo>
                    <a:pt x="305" y="369"/>
                  </a:lnTo>
                  <a:lnTo>
                    <a:pt x="305" y="369"/>
                  </a:lnTo>
                  <a:lnTo>
                    <a:pt x="301" y="369"/>
                  </a:lnTo>
                  <a:lnTo>
                    <a:pt x="297" y="371"/>
                  </a:lnTo>
                  <a:lnTo>
                    <a:pt x="293" y="373"/>
                  </a:lnTo>
                  <a:lnTo>
                    <a:pt x="290" y="375"/>
                  </a:lnTo>
                  <a:lnTo>
                    <a:pt x="285" y="382"/>
                  </a:lnTo>
                  <a:lnTo>
                    <a:pt x="279" y="391"/>
                  </a:lnTo>
                  <a:lnTo>
                    <a:pt x="276" y="401"/>
                  </a:lnTo>
                  <a:lnTo>
                    <a:pt x="274" y="413"/>
                  </a:lnTo>
                  <a:lnTo>
                    <a:pt x="272" y="425"/>
                  </a:lnTo>
                  <a:lnTo>
                    <a:pt x="271" y="436"/>
                  </a:lnTo>
                  <a:lnTo>
                    <a:pt x="258" y="436"/>
                  </a:lnTo>
                  <a:lnTo>
                    <a:pt x="258" y="434"/>
                  </a:lnTo>
                  <a:lnTo>
                    <a:pt x="258" y="292"/>
                  </a:lnTo>
                  <a:lnTo>
                    <a:pt x="258" y="292"/>
                  </a:lnTo>
                  <a:lnTo>
                    <a:pt x="266" y="308"/>
                  </a:lnTo>
                  <a:lnTo>
                    <a:pt x="276" y="323"/>
                  </a:lnTo>
                  <a:lnTo>
                    <a:pt x="288" y="337"/>
                  </a:lnTo>
                  <a:lnTo>
                    <a:pt x="301" y="351"/>
                  </a:lnTo>
                  <a:lnTo>
                    <a:pt x="316" y="364"/>
                  </a:lnTo>
                  <a:lnTo>
                    <a:pt x="332" y="376"/>
                  </a:lnTo>
                  <a:lnTo>
                    <a:pt x="351" y="386"/>
                  </a:lnTo>
                  <a:lnTo>
                    <a:pt x="370" y="395"/>
                  </a:lnTo>
                  <a:lnTo>
                    <a:pt x="375" y="400"/>
                  </a:lnTo>
                  <a:lnTo>
                    <a:pt x="375" y="400"/>
                  </a:lnTo>
                  <a:lnTo>
                    <a:pt x="379" y="403"/>
                  </a:lnTo>
                  <a:lnTo>
                    <a:pt x="381" y="409"/>
                  </a:lnTo>
                  <a:lnTo>
                    <a:pt x="382" y="418"/>
                  </a:lnTo>
                  <a:lnTo>
                    <a:pt x="382" y="427"/>
                  </a:lnTo>
                  <a:lnTo>
                    <a:pt x="382" y="427"/>
                  </a:lnTo>
                  <a:lnTo>
                    <a:pt x="382" y="436"/>
                  </a:lnTo>
                  <a:lnTo>
                    <a:pt x="339" y="4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24" name="Freeform 36"/>
            <p:cNvSpPr/>
            <p:nvPr/>
          </p:nvSpPr>
          <p:spPr bwMode="auto">
            <a:xfrm>
              <a:off x="4313238" y="3270250"/>
              <a:ext cx="106363" cy="34925"/>
            </a:xfrm>
            <a:custGeom>
              <a:avLst/>
              <a:gdLst>
                <a:gd name="T0" fmla="*/ 13 w 67"/>
                <a:gd name="T1" fmla="*/ 20 h 22"/>
                <a:gd name="T2" fmla="*/ 13 w 67"/>
                <a:gd name="T3" fmla="*/ 20 h 22"/>
                <a:gd name="T4" fmla="*/ 15 w 67"/>
                <a:gd name="T5" fmla="*/ 18 h 22"/>
                <a:gd name="T6" fmla="*/ 20 w 67"/>
                <a:gd name="T7" fmla="*/ 16 h 22"/>
                <a:gd name="T8" fmla="*/ 26 w 67"/>
                <a:gd name="T9" fmla="*/ 15 h 22"/>
                <a:gd name="T10" fmla="*/ 33 w 67"/>
                <a:gd name="T11" fmla="*/ 14 h 22"/>
                <a:gd name="T12" fmla="*/ 33 w 67"/>
                <a:gd name="T13" fmla="*/ 14 h 22"/>
                <a:gd name="T14" fmla="*/ 41 w 67"/>
                <a:gd name="T15" fmla="*/ 15 h 22"/>
                <a:gd name="T16" fmla="*/ 46 w 67"/>
                <a:gd name="T17" fmla="*/ 16 h 22"/>
                <a:gd name="T18" fmla="*/ 52 w 67"/>
                <a:gd name="T19" fmla="*/ 18 h 22"/>
                <a:gd name="T20" fmla="*/ 54 w 67"/>
                <a:gd name="T21" fmla="*/ 20 h 22"/>
                <a:gd name="T22" fmla="*/ 54 w 67"/>
                <a:gd name="T23" fmla="*/ 20 h 22"/>
                <a:gd name="T24" fmla="*/ 57 w 67"/>
                <a:gd name="T25" fmla="*/ 22 h 22"/>
                <a:gd name="T26" fmla="*/ 59 w 67"/>
                <a:gd name="T27" fmla="*/ 22 h 22"/>
                <a:gd name="T28" fmla="*/ 59 w 67"/>
                <a:gd name="T29" fmla="*/ 22 h 22"/>
                <a:gd name="T30" fmla="*/ 62 w 67"/>
                <a:gd name="T31" fmla="*/ 22 h 22"/>
                <a:gd name="T32" fmla="*/ 65 w 67"/>
                <a:gd name="T33" fmla="*/ 20 h 22"/>
                <a:gd name="T34" fmla="*/ 65 w 67"/>
                <a:gd name="T35" fmla="*/ 20 h 22"/>
                <a:gd name="T36" fmla="*/ 66 w 67"/>
                <a:gd name="T37" fmla="*/ 18 h 22"/>
                <a:gd name="T38" fmla="*/ 67 w 67"/>
                <a:gd name="T39" fmla="*/ 16 h 22"/>
                <a:gd name="T40" fmla="*/ 66 w 67"/>
                <a:gd name="T41" fmla="*/ 13 h 22"/>
                <a:gd name="T42" fmla="*/ 65 w 67"/>
                <a:gd name="T43" fmla="*/ 10 h 22"/>
                <a:gd name="T44" fmla="*/ 65 w 67"/>
                <a:gd name="T45" fmla="*/ 10 h 22"/>
                <a:gd name="T46" fmla="*/ 59 w 67"/>
                <a:gd name="T47" fmla="*/ 6 h 22"/>
                <a:gd name="T48" fmla="*/ 52 w 67"/>
                <a:gd name="T49" fmla="*/ 3 h 22"/>
                <a:gd name="T50" fmla="*/ 43 w 67"/>
                <a:gd name="T51" fmla="*/ 1 h 22"/>
                <a:gd name="T52" fmla="*/ 33 w 67"/>
                <a:gd name="T53" fmla="*/ 0 h 22"/>
                <a:gd name="T54" fmla="*/ 33 w 67"/>
                <a:gd name="T55" fmla="*/ 0 h 22"/>
                <a:gd name="T56" fmla="*/ 24 w 67"/>
                <a:gd name="T57" fmla="*/ 1 h 22"/>
                <a:gd name="T58" fmla="*/ 15 w 67"/>
                <a:gd name="T59" fmla="*/ 3 h 22"/>
                <a:gd name="T60" fmla="*/ 7 w 67"/>
                <a:gd name="T61" fmla="*/ 6 h 22"/>
                <a:gd name="T62" fmla="*/ 2 w 67"/>
                <a:gd name="T63" fmla="*/ 10 h 22"/>
                <a:gd name="T64" fmla="*/ 2 w 67"/>
                <a:gd name="T65" fmla="*/ 10 h 22"/>
                <a:gd name="T66" fmla="*/ 1 w 67"/>
                <a:gd name="T67" fmla="*/ 13 h 22"/>
                <a:gd name="T68" fmla="*/ 0 w 67"/>
                <a:gd name="T69" fmla="*/ 16 h 22"/>
                <a:gd name="T70" fmla="*/ 1 w 67"/>
                <a:gd name="T71" fmla="*/ 18 h 22"/>
                <a:gd name="T72" fmla="*/ 2 w 67"/>
                <a:gd name="T73" fmla="*/ 20 h 22"/>
                <a:gd name="T74" fmla="*/ 2 w 67"/>
                <a:gd name="T75" fmla="*/ 20 h 22"/>
                <a:gd name="T76" fmla="*/ 5 w 67"/>
                <a:gd name="T77" fmla="*/ 22 h 22"/>
                <a:gd name="T78" fmla="*/ 7 w 67"/>
                <a:gd name="T79" fmla="*/ 22 h 22"/>
                <a:gd name="T80" fmla="*/ 10 w 67"/>
                <a:gd name="T81" fmla="*/ 21 h 22"/>
                <a:gd name="T82" fmla="*/ 13 w 67"/>
                <a:gd name="T83" fmla="*/ 20 h 22"/>
                <a:gd name="T84" fmla="*/ 13 w 67"/>
                <a:gd name="T85"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 h="22">
                  <a:moveTo>
                    <a:pt x="13" y="20"/>
                  </a:moveTo>
                  <a:lnTo>
                    <a:pt x="13" y="20"/>
                  </a:lnTo>
                  <a:lnTo>
                    <a:pt x="15" y="18"/>
                  </a:lnTo>
                  <a:lnTo>
                    <a:pt x="20" y="16"/>
                  </a:lnTo>
                  <a:lnTo>
                    <a:pt x="26" y="15"/>
                  </a:lnTo>
                  <a:lnTo>
                    <a:pt x="33" y="14"/>
                  </a:lnTo>
                  <a:lnTo>
                    <a:pt x="33" y="14"/>
                  </a:lnTo>
                  <a:lnTo>
                    <a:pt x="41" y="15"/>
                  </a:lnTo>
                  <a:lnTo>
                    <a:pt x="46" y="16"/>
                  </a:lnTo>
                  <a:lnTo>
                    <a:pt x="52" y="18"/>
                  </a:lnTo>
                  <a:lnTo>
                    <a:pt x="54" y="20"/>
                  </a:lnTo>
                  <a:lnTo>
                    <a:pt x="54" y="20"/>
                  </a:lnTo>
                  <a:lnTo>
                    <a:pt x="57" y="22"/>
                  </a:lnTo>
                  <a:lnTo>
                    <a:pt x="59" y="22"/>
                  </a:lnTo>
                  <a:lnTo>
                    <a:pt x="59" y="22"/>
                  </a:lnTo>
                  <a:lnTo>
                    <a:pt x="62" y="22"/>
                  </a:lnTo>
                  <a:lnTo>
                    <a:pt x="65" y="20"/>
                  </a:lnTo>
                  <a:lnTo>
                    <a:pt x="65" y="20"/>
                  </a:lnTo>
                  <a:lnTo>
                    <a:pt x="66" y="18"/>
                  </a:lnTo>
                  <a:lnTo>
                    <a:pt x="67" y="16"/>
                  </a:lnTo>
                  <a:lnTo>
                    <a:pt x="66" y="13"/>
                  </a:lnTo>
                  <a:lnTo>
                    <a:pt x="65" y="10"/>
                  </a:lnTo>
                  <a:lnTo>
                    <a:pt x="65" y="10"/>
                  </a:lnTo>
                  <a:lnTo>
                    <a:pt x="59" y="6"/>
                  </a:lnTo>
                  <a:lnTo>
                    <a:pt x="52" y="3"/>
                  </a:lnTo>
                  <a:lnTo>
                    <a:pt x="43" y="1"/>
                  </a:lnTo>
                  <a:lnTo>
                    <a:pt x="33" y="0"/>
                  </a:lnTo>
                  <a:lnTo>
                    <a:pt x="33" y="0"/>
                  </a:lnTo>
                  <a:lnTo>
                    <a:pt x="24" y="1"/>
                  </a:lnTo>
                  <a:lnTo>
                    <a:pt x="15" y="3"/>
                  </a:lnTo>
                  <a:lnTo>
                    <a:pt x="7" y="6"/>
                  </a:lnTo>
                  <a:lnTo>
                    <a:pt x="2" y="10"/>
                  </a:lnTo>
                  <a:lnTo>
                    <a:pt x="2" y="10"/>
                  </a:lnTo>
                  <a:lnTo>
                    <a:pt x="1" y="13"/>
                  </a:lnTo>
                  <a:lnTo>
                    <a:pt x="0" y="16"/>
                  </a:lnTo>
                  <a:lnTo>
                    <a:pt x="1" y="18"/>
                  </a:lnTo>
                  <a:lnTo>
                    <a:pt x="2" y="20"/>
                  </a:lnTo>
                  <a:lnTo>
                    <a:pt x="2" y="20"/>
                  </a:lnTo>
                  <a:lnTo>
                    <a:pt x="5" y="22"/>
                  </a:lnTo>
                  <a:lnTo>
                    <a:pt x="7" y="22"/>
                  </a:lnTo>
                  <a:lnTo>
                    <a:pt x="10" y="21"/>
                  </a:lnTo>
                  <a:lnTo>
                    <a:pt x="13" y="20"/>
                  </a:lnTo>
                  <a:lnTo>
                    <a:pt x="1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grpSp>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6" name="Picture 2" descr="Img2754383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1814" y="2153649"/>
            <a:ext cx="4000393" cy="2880000"/>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38" name="Picture 3" descr="Img2754383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463" y="2124578"/>
            <a:ext cx="3997634" cy="2880000"/>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par>
                                <p:cTn id="38" presetID="53" presetClass="entr" presetSubtype="16"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P spid="16" grpId="0"/>
      <p:bldP spid="18" grpId="0" animBg="1"/>
      <p:bldP spid="19"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3"/>
          <p:cNvSpPr txBox="1">
            <a:spLocks noChangeArrowheads="1"/>
          </p:cNvSpPr>
          <p:nvPr/>
        </p:nvSpPr>
        <p:spPr bwMode="auto">
          <a:xfrm>
            <a:off x="5134760" y="3022503"/>
            <a:ext cx="3581728" cy="586957"/>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a:r>
              <a:rPr lang="zh-CN" altLang="en-US" sz="3200" dirty="0" smtClean="0">
                <a:solidFill>
                  <a:prstClr val="white"/>
                </a:solidFill>
                <a:effectLst/>
                <a:latin typeface="SimSun" charset="-122"/>
                <a:ea typeface="SimSun" charset="-122"/>
                <a:cs typeface="SimSun" charset="-122"/>
              </a:rPr>
              <a:t>石墨烯的奇异性质</a:t>
            </a:r>
            <a:endParaRPr lang="zh-CN" altLang="en-US" sz="3200" dirty="0">
              <a:solidFill>
                <a:prstClr val="white"/>
              </a:solidFill>
              <a:effectLst/>
              <a:latin typeface="SimSun" charset="-122"/>
              <a:ea typeface="SimSun" charset="-122"/>
              <a:cs typeface="SimSun" charset="-122"/>
            </a:endParaRPr>
          </a:p>
        </p:txBody>
      </p:sp>
      <p:cxnSp>
        <p:nvCxnSpPr>
          <p:cNvPr id="56" name="Straight Connector 4"/>
          <p:cNvCxnSpPr/>
          <p:nvPr/>
        </p:nvCxnSpPr>
        <p:spPr>
          <a:xfrm>
            <a:off x="5210960" y="3638383"/>
            <a:ext cx="361240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 name="Group 1"/>
          <p:cNvGrpSpPr/>
          <p:nvPr/>
        </p:nvGrpSpPr>
        <p:grpSpPr>
          <a:xfrm>
            <a:off x="-2982769" y="3616264"/>
            <a:ext cx="6950890" cy="7035260"/>
            <a:chOff x="4297681" y="2137013"/>
            <a:chExt cx="3596640" cy="3640296"/>
          </a:xfrm>
        </p:grpSpPr>
        <p:sp>
          <p:nvSpPr>
            <p:cNvPr id="65" name="Line 699"/>
            <p:cNvSpPr>
              <a:spLocks noChangeShapeType="1"/>
            </p:cNvSpPr>
            <p:nvPr/>
          </p:nvSpPr>
          <p:spPr bwMode="auto">
            <a:xfrm flipH="1" flipV="1">
              <a:off x="6010042" y="2137013"/>
              <a:ext cx="971473" cy="229223"/>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6" name="Freeform 700"/>
            <p:cNvSpPr/>
            <p:nvPr/>
          </p:nvSpPr>
          <p:spPr bwMode="auto">
            <a:xfrm>
              <a:off x="6981517" y="2366236"/>
              <a:ext cx="912804" cy="1547262"/>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7" name="Freeform 701"/>
            <p:cNvSpPr/>
            <p:nvPr/>
          </p:nvSpPr>
          <p:spPr bwMode="auto">
            <a:xfrm>
              <a:off x="5240505" y="3913500"/>
              <a:ext cx="2653816" cy="1863809"/>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8" name="Line 702"/>
            <p:cNvSpPr>
              <a:spLocks noChangeShapeType="1"/>
            </p:cNvSpPr>
            <p:nvPr/>
          </p:nvSpPr>
          <p:spPr bwMode="auto">
            <a:xfrm>
              <a:off x="4440949" y="4633919"/>
              <a:ext cx="799556" cy="10205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9" name="Freeform 703"/>
            <p:cNvSpPr/>
            <p:nvPr/>
          </p:nvSpPr>
          <p:spPr bwMode="auto">
            <a:xfrm>
              <a:off x="4297681" y="3149337"/>
              <a:ext cx="143268" cy="1484584"/>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0" name="Line 704"/>
            <p:cNvSpPr>
              <a:spLocks noChangeShapeType="1"/>
            </p:cNvSpPr>
            <p:nvPr/>
          </p:nvSpPr>
          <p:spPr bwMode="auto">
            <a:xfrm flipH="1">
              <a:off x="5114925" y="2137013"/>
              <a:ext cx="895116" cy="2966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1" name="Freeform 705"/>
            <p:cNvSpPr/>
            <p:nvPr/>
          </p:nvSpPr>
          <p:spPr bwMode="auto">
            <a:xfrm>
              <a:off x="5112461" y="2348476"/>
              <a:ext cx="1871166" cy="103615"/>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2" name="Freeform 706"/>
            <p:cNvSpPr/>
            <p:nvPr/>
          </p:nvSpPr>
          <p:spPr bwMode="auto">
            <a:xfrm>
              <a:off x="4997636" y="4060857"/>
              <a:ext cx="242869" cy="1593654"/>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3" name="Freeform 707"/>
            <p:cNvSpPr/>
            <p:nvPr/>
          </p:nvSpPr>
          <p:spPr bwMode="auto">
            <a:xfrm>
              <a:off x="4997636" y="2442645"/>
              <a:ext cx="180104" cy="1618213"/>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4" name="Freeform 708"/>
            <p:cNvSpPr/>
            <p:nvPr/>
          </p:nvSpPr>
          <p:spPr bwMode="auto">
            <a:xfrm>
              <a:off x="5963651" y="4745799"/>
              <a:ext cx="409345" cy="1031510"/>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5" name="Freeform 709"/>
            <p:cNvSpPr/>
            <p:nvPr/>
          </p:nvSpPr>
          <p:spPr bwMode="auto">
            <a:xfrm>
              <a:off x="5963652" y="2348500"/>
              <a:ext cx="450260" cy="2397304"/>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6" name="Line 710"/>
            <p:cNvSpPr>
              <a:spLocks noChangeShapeType="1"/>
            </p:cNvSpPr>
            <p:nvPr/>
          </p:nvSpPr>
          <p:spPr bwMode="auto">
            <a:xfrm>
              <a:off x="6010042" y="2137015"/>
              <a:ext cx="24560" cy="21148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7" name="Line 711"/>
            <p:cNvSpPr>
              <a:spLocks noChangeShapeType="1"/>
            </p:cNvSpPr>
            <p:nvPr/>
          </p:nvSpPr>
          <p:spPr bwMode="auto">
            <a:xfrm flipH="1">
              <a:off x="4368632" y="2434349"/>
              <a:ext cx="751816" cy="71507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8" name="Line 712"/>
            <p:cNvSpPr>
              <a:spLocks noChangeShapeType="1"/>
            </p:cNvSpPr>
            <p:nvPr/>
          </p:nvSpPr>
          <p:spPr bwMode="auto">
            <a:xfrm flipH="1" flipV="1">
              <a:off x="7681469" y="3816627"/>
              <a:ext cx="212851" cy="9687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9" name="Line 713"/>
            <p:cNvSpPr>
              <a:spLocks noChangeShapeType="1"/>
            </p:cNvSpPr>
            <p:nvPr/>
          </p:nvSpPr>
          <p:spPr bwMode="auto">
            <a:xfrm flipH="1" flipV="1">
              <a:off x="6981510" y="2366234"/>
              <a:ext cx="237017" cy="63173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0" name="Line 714"/>
            <p:cNvSpPr>
              <a:spLocks noChangeShapeType="1"/>
            </p:cNvSpPr>
            <p:nvPr/>
          </p:nvSpPr>
          <p:spPr bwMode="auto">
            <a:xfrm flipH="1" flipV="1">
              <a:off x="7214834" y="2997969"/>
              <a:ext cx="466634" cy="818657"/>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1" name="Line 715"/>
            <p:cNvSpPr>
              <a:spLocks noChangeShapeType="1"/>
            </p:cNvSpPr>
            <p:nvPr/>
          </p:nvSpPr>
          <p:spPr bwMode="auto">
            <a:xfrm flipH="1" flipV="1">
              <a:off x="7681469" y="3816627"/>
              <a:ext cx="20465" cy="110245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2" name="Freeform 716"/>
            <p:cNvSpPr/>
            <p:nvPr/>
          </p:nvSpPr>
          <p:spPr bwMode="auto">
            <a:xfrm>
              <a:off x="5963652" y="4745802"/>
              <a:ext cx="1738283" cy="328828"/>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3" name="Line 717"/>
            <p:cNvSpPr>
              <a:spLocks noChangeShapeType="1"/>
            </p:cNvSpPr>
            <p:nvPr/>
          </p:nvSpPr>
          <p:spPr bwMode="auto">
            <a:xfrm>
              <a:off x="4997636" y="4060859"/>
              <a:ext cx="966016" cy="68494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4" name="Line 718"/>
            <p:cNvSpPr>
              <a:spLocks noChangeShapeType="1"/>
            </p:cNvSpPr>
            <p:nvPr/>
          </p:nvSpPr>
          <p:spPr bwMode="auto">
            <a:xfrm>
              <a:off x="4368632" y="3149421"/>
              <a:ext cx="629002" cy="91143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5" name="Line 719"/>
            <p:cNvSpPr>
              <a:spLocks noChangeShapeType="1"/>
            </p:cNvSpPr>
            <p:nvPr/>
          </p:nvSpPr>
          <p:spPr bwMode="auto">
            <a:xfrm flipH="1">
              <a:off x="4368634" y="2944756"/>
              <a:ext cx="809106" cy="20466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6" name="Line 720"/>
            <p:cNvSpPr>
              <a:spLocks noChangeShapeType="1"/>
            </p:cNvSpPr>
            <p:nvPr/>
          </p:nvSpPr>
          <p:spPr bwMode="auto">
            <a:xfrm flipH="1">
              <a:off x="5177742" y="2348501"/>
              <a:ext cx="856862" cy="59625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7" name="Line 721"/>
            <p:cNvSpPr>
              <a:spLocks noChangeShapeType="1"/>
            </p:cNvSpPr>
            <p:nvPr/>
          </p:nvSpPr>
          <p:spPr bwMode="auto">
            <a:xfrm flipH="1" flipV="1">
              <a:off x="6034604" y="2348500"/>
              <a:ext cx="1180232" cy="649470"/>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8" name="Freeform 722"/>
            <p:cNvSpPr/>
            <p:nvPr/>
          </p:nvSpPr>
          <p:spPr bwMode="auto">
            <a:xfrm>
              <a:off x="7214833" y="2997968"/>
              <a:ext cx="573059" cy="798191"/>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9" name="Freeform 723"/>
            <p:cNvSpPr/>
            <p:nvPr/>
          </p:nvSpPr>
          <p:spPr bwMode="auto">
            <a:xfrm>
              <a:off x="7193002" y="2997968"/>
              <a:ext cx="491195" cy="2076661"/>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0" name="Line 724"/>
            <p:cNvSpPr>
              <a:spLocks noChangeShapeType="1"/>
            </p:cNvSpPr>
            <p:nvPr/>
          </p:nvSpPr>
          <p:spPr bwMode="auto">
            <a:xfrm flipV="1">
              <a:off x="6413914" y="2997968"/>
              <a:ext cx="800921" cy="25651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1" name="Line 725"/>
            <p:cNvSpPr>
              <a:spLocks noChangeShapeType="1"/>
            </p:cNvSpPr>
            <p:nvPr/>
          </p:nvSpPr>
          <p:spPr bwMode="auto">
            <a:xfrm flipV="1">
              <a:off x="4997634" y="3254480"/>
              <a:ext cx="1416278" cy="8172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2" name="Freeform 726"/>
            <p:cNvSpPr/>
            <p:nvPr/>
          </p:nvSpPr>
          <p:spPr bwMode="auto">
            <a:xfrm>
              <a:off x="4440949" y="4071773"/>
              <a:ext cx="753165" cy="1069713"/>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3" name="Line 728"/>
            <p:cNvSpPr>
              <a:spLocks noChangeShapeType="1"/>
            </p:cNvSpPr>
            <p:nvPr/>
          </p:nvSpPr>
          <p:spPr bwMode="auto">
            <a:xfrm flipH="1">
              <a:off x="5194114" y="4745801"/>
              <a:ext cx="769538" cy="39568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4" name="Freeform 729"/>
            <p:cNvSpPr/>
            <p:nvPr/>
          </p:nvSpPr>
          <p:spPr bwMode="auto">
            <a:xfrm>
              <a:off x="5963654" y="3816625"/>
              <a:ext cx="1717818" cy="929177"/>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5" name="Freeform 730"/>
            <p:cNvSpPr/>
            <p:nvPr/>
          </p:nvSpPr>
          <p:spPr bwMode="auto">
            <a:xfrm>
              <a:off x="5254151" y="5500332"/>
              <a:ext cx="1756021" cy="158273"/>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6" name="Freeform 731"/>
            <p:cNvSpPr/>
            <p:nvPr/>
          </p:nvSpPr>
          <p:spPr bwMode="auto">
            <a:xfrm>
              <a:off x="5194116" y="5074626"/>
              <a:ext cx="2009806" cy="477551"/>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7" name="Line 732"/>
            <p:cNvSpPr>
              <a:spLocks noChangeShapeType="1"/>
            </p:cNvSpPr>
            <p:nvPr/>
          </p:nvSpPr>
          <p:spPr bwMode="auto">
            <a:xfrm>
              <a:off x="6413918" y="3254481"/>
              <a:ext cx="780454" cy="75316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8" name="Line 733"/>
            <p:cNvSpPr>
              <a:spLocks noChangeShapeType="1"/>
            </p:cNvSpPr>
            <p:nvPr/>
          </p:nvSpPr>
          <p:spPr bwMode="auto">
            <a:xfrm>
              <a:off x="5177745" y="2944750"/>
              <a:ext cx="1236173" cy="3097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grpSp>
      <p:grpSp>
        <p:nvGrpSpPr>
          <p:cNvPr id="99" name="Group 1"/>
          <p:cNvGrpSpPr/>
          <p:nvPr/>
        </p:nvGrpSpPr>
        <p:grpSpPr>
          <a:xfrm>
            <a:off x="9290190" y="-3412530"/>
            <a:ext cx="5803619" cy="5874063"/>
            <a:chOff x="4297681" y="2137013"/>
            <a:chExt cx="3596640" cy="3640296"/>
          </a:xfrm>
        </p:grpSpPr>
        <p:sp>
          <p:nvSpPr>
            <p:cNvPr id="100" name="Line 699"/>
            <p:cNvSpPr>
              <a:spLocks noChangeShapeType="1"/>
            </p:cNvSpPr>
            <p:nvPr/>
          </p:nvSpPr>
          <p:spPr bwMode="auto">
            <a:xfrm flipH="1" flipV="1">
              <a:off x="6010042" y="2137013"/>
              <a:ext cx="971473" cy="229223"/>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1" name="Freeform 700"/>
            <p:cNvSpPr/>
            <p:nvPr/>
          </p:nvSpPr>
          <p:spPr bwMode="auto">
            <a:xfrm>
              <a:off x="6981517" y="2366236"/>
              <a:ext cx="912804" cy="1547262"/>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2" name="Freeform 701"/>
            <p:cNvSpPr/>
            <p:nvPr/>
          </p:nvSpPr>
          <p:spPr bwMode="auto">
            <a:xfrm>
              <a:off x="5240505" y="3913500"/>
              <a:ext cx="2653816" cy="1863809"/>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3" name="Line 702"/>
            <p:cNvSpPr>
              <a:spLocks noChangeShapeType="1"/>
            </p:cNvSpPr>
            <p:nvPr/>
          </p:nvSpPr>
          <p:spPr bwMode="auto">
            <a:xfrm>
              <a:off x="4440949" y="4633919"/>
              <a:ext cx="799556" cy="10205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4" name="Freeform 703"/>
            <p:cNvSpPr/>
            <p:nvPr/>
          </p:nvSpPr>
          <p:spPr bwMode="auto">
            <a:xfrm>
              <a:off x="4297681" y="3149337"/>
              <a:ext cx="143268" cy="1484584"/>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5" name="Line 704"/>
            <p:cNvSpPr>
              <a:spLocks noChangeShapeType="1"/>
            </p:cNvSpPr>
            <p:nvPr/>
          </p:nvSpPr>
          <p:spPr bwMode="auto">
            <a:xfrm flipH="1">
              <a:off x="5114925" y="2137013"/>
              <a:ext cx="895116" cy="2966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6" name="Freeform 705"/>
            <p:cNvSpPr/>
            <p:nvPr/>
          </p:nvSpPr>
          <p:spPr bwMode="auto">
            <a:xfrm>
              <a:off x="5114925" y="2340343"/>
              <a:ext cx="1871166" cy="103615"/>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7" name="Freeform 706"/>
            <p:cNvSpPr/>
            <p:nvPr/>
          </p:nvSpPr>
          <p:spPr bwMode="auto">
            <a:xfrm>
              <a:off x="4997636" y="4060857"/>
              <a:ext cx="242869" cy="1593654"/>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8" name="Freeform 707"/>
            <p:cNvSpPr/>
            <p:nvPr/>
          </p:nvSpPr>
          <p:spPr bwMode="auto">
            <a:xfrm>
              <a:off x="4997636" y="2442645"/>
              <a:ext cx="180104" cy="1618213"/>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9" name="Freeform 708"/>
            <p:cNvSpPr/>
            <p:nvPr/>
          </p:nvSpPr>
          <p:spPr bwMode="auto">
            <a:xfrm>
              <a:off x="5963651" y="4745799"/>
              <a:ext cx="409345" cy="1031510"/>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0" name="Freeform 709"/>
            <p:cNvSpPr/>
            <p:nvPr/>
          </p:nvSpPr>
          <p:spPr bwMode="auto">
            <a:xfrm>
              <a:off x="5963652" y="2348500"/>
              <a:ext cx="450260" cy="2397304"/>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1" name="Line 710"/>
            <p:cNvSpPr>
              <a:spLocks noChangeShapeType="1"/>
            </p:cNvSpPr>
            <p:nvPr/>
          </p:nvSpPr>
          <p:spPr bwMode="auto">
            <a:xfrm>
              <a:off x="6010042" y="2137015"/>
              <a:ext cx="24560" cy="21148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2" name="Line 711"/>
            <p:cNvSpPr>
              <a:spLocks noChangeShapeType="1"/>
            </p:cNvSpPr>
            <p:nvPr/>
          </p:nvSpPr>
          <p:spPr bwMode="auto">
            <a:xfrm flipH="1">
              <a:off x="4368632" y="2434349"/>
              <a:ext cx="751816" cy="71507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3" name="Line 712"/>
            <p:cNvSpPr>
              <a:spLocks noChangeShapeType="1"/>
            </p:cNvSpPr>
            <p:nvPr/>
          </p:nvSpPr>
          <p:spPr bwMode="auto">
            <a:xfrm flipH="1" flipV="1">
              <a:off x="7681469" y="3816627"/>
              <a:ext cx="212851" cy="9687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4" name="Line 713"/>
            <p:cNvSpPr>
              <a:spLocks noChangeShapeType="1"/>
            </p:cNvSpPr>
            <p:nvPr/>
          </p:nvSpPr>
          <p:spPr bwMode="auto">
            <a:xfrm flipH="1" flipV="1">
              <a:off x="6972417" y="2367473"/>
              <a:ext cx="242415" cy="63049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5" name="Line 714"/>
            <p:cNvSpPr>
              <a:spLocks noChangeShapeType="1"/>
            </p:cNvSpPr>
            <p:nvPr/>
          </p:nvSpPr>
          <p:spPr bwMode="auto">
            <a:xfrm flipH="1" flipV="1">
              <a:off x="7214834" y="2997969"/>
              <a:ext cx="466634" cy="818657"/>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6" name="Line 715"/>
            <p:cNvSpPr>
              <a:spLocks noChangeShapeType="1"/>
            </p:cNvSpPr>
            <p:nvPr/>
          </p:nvSpPr>
          <p:spPr bwMode="auto">
            <a:xfrm flipH="1" flipV="1">
              <a:off x="7681469" y="3816627"/>
              <a:ext cx="20465" cy="110245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7" name="Freeform 716"/>
            <p:cNvSpPr/>
            <p:nvPr/>
          </p:nvSpPr>
          <p:spPr bwMode="auto">
            <a:xfrm>
              <a:off x="5963652" y="4745802"/>
              <a:ext cx="1738283" cy="328828"/>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8" name="Line 717"/>
            <p:cNvSpPr>
              <a:spLocks noChangeShapeType="1"/>
            </p:cNvSpPr>
            <p:nvPr/>
          </p:nvSpPr>
          <p:spPr bwMode="auto">
            <a:xfrm>
              <a:off x="4997636" y="4060859"/>
              <a:ext cx="966016" cy="68494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9" name="Line 718"/>
            <p:cNvSpPr>
              <a:spLocks noChangeShapeType="1"/>
            </p:cNvSpPr>
            <p:nvPr/>
          </p:nvSpPr>
          <p:spPr bwMode="auto">
            <a:xfrm>
              <a:off x="4368632" y="3149421"/>
              <a:ext cx="629002" cy="91143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0" name="Line 719"/>
            <p:cNvSpPr>
              <a:spLocks noChangeShapeType="1"/>
            </p:cNvSpPr>
            <p:nvPr/>
          </p:nvSpPr>
          <p:spPr bwMode="auto">
            <a:xfrm flipH="1">
              <a:off x="4368634" y="2944756"/>
              <a:ext cx="809106" cy="20466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1" name="Line 720"/>
            <p:cNvSpPr>
              <a:spLocks noChangeShapeType="1"/>
            </p:cNvSpPr>
            <p:nvPr/>
          </p:nvSpPr>
          <p:spPr bwMode="auto">
            <a:xfrm flipH="1">
              <a:off x="5177742" y="2348501"/>
              <a:ext cx="856862" cy="59625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2" name="Line 721"/>
            <p:cNvSpPr>
              <a:spLocks noChangeShapeType="1"/>
            </p:cNvSpPr>
            <p:nvPr/>
          </p:nvSpPr>
          <p:spPr bwMode="auto">
            <a:xfrm flipH="1" flipV="1">
              <a:off x="6034604" y="2348500"/>
              <a:ext cx="1180232" cy="649470"/>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3" name="Freeform 722"/>
            <p:cNvSpPr/>
            <p:nvPr/>
          </p:nvSpPr>
          <p:spPr bwMode="auto">
            <a:xfrm>
              <a:off x="7214833" y="2997968"/>
              <a:ext cx="573059" cy="798191"/>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4" name="Freeform 723"/>
            <p:cNvSpPr/>
            <p:nvPr/>
          </p:nvSpPr>
          <p:spPr bwMode="auto">
            <a:xfrm>
              <a:off x="7193002" y="2997968"/>
              <a:ext cx="491195" cy="2076661"/>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5" name="Line 724"/>
            <p:cNvSpPr>
              <a:spLocks noChangeShapeType="1"/>
            </p:cNvSpPr>
            <p:nvPr/>
          </p:nvSpPr>
          <p:spPr bwMode="auto">
            <a:xfrm flipV="1">
              <a:off x="6413914" y="2997968"/>
              <a:ext cx="800921" cy="25651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6" name="Line 725"/>
            <p:cNvSpPr>
              <a:spLocks noChangeShapeType="1"/>
            </p:cNvSpPr>
            <p:nvPr/>
          </p:nvSpPr>
          <p:spPr bwMode="auto">
            <a:xfrm flipV="1">
              <a:off x="4997634" y="3254480"/>
              <a:ext cx="1416278" cy="8172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7" name="Freeform 726"/>
            <p:cNvSpPr/>
            <p:nvPr/>
          </p:nvSpPr>
          <p:spPr bwMode="auto">
            <a:xfrm>
              <a:off x="4440949" y="4071773"/>
              <a:ext cx="753165" cy="1069713"/>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8" name="Line 728"/>
            <p:cNvSpPr>
              <a:spLocks noChangeShapeType="1"/>
            </p:cNvSpPr>
            <p:nvPr/>
          </p:nvSpPr>
          <p:spPr bwMode="auto">
            <a:xfrm flipH="1">
              <a:off x="5194114" y="4745801"/>
              <a:ext cx="769538" cy="39568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9" name="Freeform 729"/>
            <p:cNvSpPr/>
            <p:nvPr/>
          </p:nvSpPr>
          <p:spPr bwMode="auto">
            <a:xfrm>
              <a:off x="5963654" y="3816625"/>
              <a:ext cx="1717818" cy="929177"/>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0" name="Freeform 730"/>
            <p:cNvSpPr/>
            <p:nvPr/>
          </p:nvSpPr>
          <p:spPr bwMode="auto">
            <a:xfrm>
              <a:off x="5254151" y="5500332"/>
              <a:ext cx="1756021" cy="158273"/>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1" name="Freeform 731"/>
            <p:cNvSpPr/>
            <p:nvPr/>
          </p:nvSpPr>
          <p:spPr bwMode="auto">
            <a:xfrm>
              <a:off x="5194116" y="5074626"/>
              <a:ext cx="2009806" cy="477551"/>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2" name="Line 732"/>
            <p:cNvSpPr>
              <a:spLocks noChangeShapeType="1"/>
            </p:cNvSpPr>
            <p:nvPr/>
          </p:nvSpPr>
          <p:spPr bwMode="auto">
            <a:xfrm>
              <a:off x="6413918" y="3254481"/>
              <a:ext cx="780454" cy="75316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3" name="Line 733"/>
            <p:cNvSpPr>
              <a:spLocks noChangeShapeType="1"/>
            </p:cNvSpPr>
            <p:nvPr/>
          </p:nvSpPr>
          <p:spPr bwMode="auto">
            <a:xfrm>
              <a:off x="5177745" y="2944750"/>
              <a:ext cx="1236173" cy="3097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grpSp>
      <p:grpSp>
        <p:nvGrpSpPr>
          <p:cNvPr id="2" name="组合 1"/>
          <p:cNvGrpSpPr/>
          <p:nvPr/>
        </p:nvGrpSpPr>
        <p:grpSpPr>
          <a:xfrm>
            <a:off x="2553194" y="2109078"/>
            <a:ext cx="3784654" cy="771623"/>
            <a:chOff x="2553194" y="2109078"/>
            <a:chExt cx="3784654" cy="771623"/>
          </a:xfrm>
        </p:grpSpPr>
        <p:sp>
          <p:nvSpPr>
            <p:cNvPr id="54" name="Rectangle 1"/>
            <p:cNvSpPr/>
            <p:nvPr/>
          </p:nvSpPr>
          <p:spPr>
            <a:xfrm>
              <a:off x="2553195" y="2115243"/>
              <a:ext cx="3784653" cy="759293"/>
            </a:xfrm>
            <a:prstGeom prst="rect">
              <a:avLst/>
            </a:prstGeom>
            <a:gradFill flip="none" rotWithShape="1">
              <a:gsLst>
                <a:gs pos="87000">
                  <a:srgbClr val="2A9995">
                    <a:alpha val="40000"/>
                  </a:srgbClr>
                </a:gs>
                <a:gs pos="0">
                  <a:srgbClr val="8EE0DC">
                    <a:alpha val="7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solidFill>
                  <a:prstClr val="white"/>
                </a:solidFill>
              </a:endParaRPr>
            </a:p>
          </p:txBody>
        </p:sp>
        <p:sp>
          <p:nvSpPr>
            <p:cNvPr id="57" name="Rectangle 3"/>
            <p:cNvSpPr txBox="1">
              <a:spLocks noChangeArrowheads="1"/>
            </p:cNvSpPr>
            <p:nvPr/>
          </p:nvSpPr>
          <p:spPr bwMode="auto">
            <a:xfrm>
              <a:off x="5134760" y="2109078"/>
              <a:ext cx="774482" cy="771623"/>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a:r>
                <a:rPr lang="en-US" altLang="ko-KR" dirty="0" smtClean="0">
                  <a:solidFill>
                    <a:prstClr val="white"/>
                  </a:solidFill>
                  <a:effectLst/>
                  <a:latin typeface="Calibri" panose="020F0502020204030204" pitchFamily="34" charset="0"/>
                </a:rPr>
                <a:t>0</a:t>
              </a:r>
              <a:r>
                <a:rPr lang="en-US" altLang="zh-CN" dirty="0" smtClean="0">
                  <a:solidFill>
                    <a:prstClr val="white"/>
                  </a:solidFill>
                  <a:effectLst/>
                  <a:latin typeface="Calibri" panose="020F0502020204030204" pitchFamily="34" charset="0"/>
                </a:rPr>
                <a:t>2</a:t>
              </a:r>
              <a:endParaRPr lang="en-US" altLang="ko-KR" dirty="0">
                <a:solidFill>
                  <a:prstClr val="white"/>
                </a:solidFill>
                <a:effectLst/>
                <a:latin typeface="Calibri" panose="020F0502020204030204" pitchFamily="34" charset="0"/>
              </a:endParaRPr>
            </a:p>
          </p:txBody>
        </p:sp>
        <p:sp>
          <p:nvSpPr>
            <p:cNvPr id="58" name="Rectangle 3"/>
            <p:cNvSpPr txBox="1">
              <a:spLocks noChangeArrowheads="1"/>
            </p:cNvSpPr>
            <p:nvPr/>
          </p:nvSpPr>
          <p:spPr bwMode="auto">
            <a:xfrm>
              <a:off x="2553194" y="2309133"/>
              <a:ext cx="2657765" cy="309958"/>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a:r>
                <a:rPr lang="zh-CN" altLang="en-US" sz="14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latin typeface="SimSun" charset="-122"/>
                  <a:ea typeface="SimSun" charset="-122"/>
                  <a:cs typeface="SimSun" charset="-122"/>
                </a:rPr>
                <a:t>大尺寸单晶石墨烯的超快制备</a:t>
              </a:r>
              <a:endParaRPr lang="en-US" altLang="zh-CN" sz="14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latin typeface="SimSun" charset="-122"/>
                <a:ea typeface="SimSun" charset="-122"/>
                <a:cs typeface="SimSun" charset="-122"/>
              </a:endParaRPr>
            </a:p>
          </p:txBody>
        </p:sp>
      </p:grpSp>
      <p:cxnSp>
        <p:nvCxnSpPr>
          <p:cNvPr id="134" name="Straight Connector 4"/>
          <p:cNvCxnSpPr/>
          <p:nvPr/>
        </p:nvCxnSpPr>
        <p:spPr>
          <a:xfrm>
            <a:off x="5210960" y="3638383"/>
            <a:ext cx="361240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35" name="Rectangle 3"/>
          <p:cNvSpPr txBox="1">
            <a:spLocks noChangeArrowheads="1"/>
          </p:cNvSpPr>
          <p:nvPr/>
        </p:nvSpPr>
        <p:spPr bwMode="auto">
          <a:xfrm>
            <a:off x="5157548" y="3806437"/>
            <a:ext cx="3927476" cy="309958"/>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a:r>
              <a:rPr lang="en-US" altLang="ko-KR" sz="1400" b="0" dirty="0" smtClean="0">
                <a:solidFill>
                  <a:prstClr val="white">
                    <a:lumMod val="95000"/>
                  </a:prstClr>
                </a:solidFill>
                <a:effectLst/>
                <a:latin typeface="Calibri" panose="020F0502020204030204" pitchFamily="34" charset="0"/>
              </a:rPr>
              <a:t>0</a:t>
            </a:r>
            <a:r>
              <a:rPr lang="en-US" altLang="zh-CN" sz="1400" b="0" dirty="0" smtClean="0">
                <a:solidFill>
                  <a:prstClr val="white">
                    <a:lumMod val="95000"/>
                  </a:prstClr>
                </a:solidFill>
                <a:effectLst/>
                <a:latin typeface="Calibri" panose="020F0502020204030204" pitchFamily="34" charset="0"/>
              </a:rPr>
              <a:t>2</a:t>
            </a:r>
            <a:r>
              <a:rPr lang="en-US" altLang="ko-KR" sz="1400" b="0" dirty="0" smtClean="0">
                <a:solidFill>
                  <a:prstClr val="white">
                    <a:lumMod val="95000"/>
                  </a:prstClr>
                </a:solidFill>
                <a:effectLst/>
                <a:latin typeface="Calibri" panose="020F0502020204030204" pitchFamily="34" charset="0"/>
              </a:rPr>
              <a:t>-1</a:t>
            </a:r>
            <a:r>
              <a:rPr lang="en-US" altLang="ko-KR" sz="1400" b="0" dirty="0">
                <a:solidFill>
                  <a:prstClr val="white">
                    <a:lumMod val="95000"/>
                  </a:prstClr>
                </a:solidFill>
                <a:effectLst/>
                <a:latin typeface="Calibri" panose="020F0502020204030204" pitchFamily="34" charset="0"/>
              </a:rPr>
              <a:t>. </a:t>
            </a:r>
            <a:r>
              <a:rPr lang="zh-CN" altLang="en-US" sz="1400" b="0" dirty="0" smtClean="0">
                <a:solidFill>
                  <a:prstClr val="white">
                    <a:lumMod val="95000"/>
                  </a:prstClr>
                </a:solidFill>
                <a:effectLst/>
                <a:latin typeface="Calibri" panose="020F0502020204030204" pitchFamily="34" charset="0"/>
              </a:rPr>
              <a:t>极限的力学性能</a:t>
            </a:r>
            <a:endParaRPr lang="en-US" altLang="ko-KR" sz="1400" b="0" dirty="0">
              <a:solidFill>
                <a:prstClr val="white">
                  <a:lumMod val="95000"/>
                </a:prstClr>
              </a:solidFill>
              <a:effectLst/>
              <a:latin typeface="Calibri" panose="020F0502020204030204" pitchFamily="34" charset="0"/>
            </a:endParaRPr>
          </a:p>
        </p:txBody>
      </p:sp>
      <p:sp>
        <p:nvSpPr>
          <p:cNvPr id="136" name="Rectangle 3"/>
          <p:cNvSpPr txBox="1">
            <a:spLocks noChangeArrowheads="1"/>
          </p:cNvSpPr>
          <p:nvPr/>
        </p:nvSpPr>
        <p:spPr bwMode="auto">
          <a:xfrm>
            <a:off x="5157548" y="4125525"/>
            <a:ext cx="3927476" cy="309958"/>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a:r>
              <a:rPr lang="en-US" altLang="ko-KR" sz="1400" b="0" dirty="0" smtClean="0">
                <a:solidFill>
                  <a:prstClr val="white">
                    <a:lumMod val="95000"/>
                  </a:prstClr>
                </a:solidFill>
                <a:effectLst/>
                <a:latin typeface="Calibri" panose="020F0502020204030204" pitchFamily="34" charset="0"/>
              </a:rPr>
              <a:t>0</a:t>
            </a:r>
            <a:r>
              <a:rPr lang="en-US" altLang="zh-CN" sz="1400" b="0" dirty="0" smtClean="0">
                <a:solidFill>
                  <a:prstClr val="white">
                    <a:lumMod val="95000"/>
                  </a:prstClr>
                </a:solidFill>
                <a:effectLst/>
                <a:latin typeface="Calibri" panose="020F0502020204030204" pitchFamily="34" charset="0"/>
              </a:rPr>
              <a:t>2</a:t>
            </a:r>
            <a:r>
              <a:rPr lang="en-US" altLang="ko-KR" sz="1400" b="0" dirty="0" smtClean="0">
                <a:solidFill>
                  <a:prstClr val="white">
                    <a:lumMod val="95000"/>
                  </a:prstClr>
                </a:solidFill>
                <a:effectLst/>
                <a:latin typeface="Calibri" panose="020F0502020204030204" pitchFamily="34" charset="0"/>
              </a:rPr>
              <a:t>-2</a:t>
            </a:r>
            <a:r>
              <a:rPr lang="en-US" altLang="ko-KR" sz="1400" b="0" dirty="0">
                <a:solidFill>
                  <a:prstClr val="white">
                    <a:lumMod val="95000"/>
                  </a:prstClr>
                </a:solidFill>
                <a:effectLst/>
                <a:latin typeface="Calibri" panose="020F0502020204030204" pitchFamily="34" charset="0"/>
              </a:rPr>
              <a:t>. </a:t>
            </a:r>
            <a:r>
              <a:rPr lang="zh-CN" altLang="en-US" sz="1400" b="0" dirty="0" smtClean="0">
                <a:solidFill>
                  <a:prstClr val="white">
                    <a:lumMod val="95000"/>
                  </a:prstClr>
                </a:solidFill>
                <a:effectLst/>
                <a:latin typeface="Calibri" panose="020F0502020204030204" pitchFamily="34" charset="0"/>
              </a:rPr>
              <a:t>特殊的光学透光性</a:t>
            </a:r>
            <a:endParaRPr lang="en-US" altLang="ko-KR" sz="1400" b="0" dirty="0">
              <a:solidFill>
                <a:prstClr val="white">
                  <a:lumMod val="95000"/>
                </a:prstClr>
              </a:solidFill>
              <a:effectLst/>
              <a:latin typeface="Calibri" panose="020F0502020204030204" pitchFamily="34" charset="0"/>
            </a:endParaRPr>
          </a:p>
        </p:txBody>
      </p:sp>
      <p:sp>
        <p:nvSpPr>
          <p:cNvPr id="137" name="Rectangle 3"/>
          <p:cNvSpPr txBox="1">
            <a:spLocks noChangeArrowheads="1"/>
          </p:cNvSpPr>
          <p:nvPr/>
        </p:nvSpPr>
        <p:spPr bwMode="auto">
          <a:xfrm>
            <a:off x="5157548" y="4435087"/>
            <a:ext cx="3927476" cy="309958"/>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a:r>
              <a:rPr lang="en-US" altLang="ko-KR" sz="1400" b="0" dirty="0" smtClean="0">
                <a:solidFill>
                  <a:prstClr val="white">
                    <a:lumMod val="95000"/>
                  </a:prstClr>
                </a:solidFill>
                <a:effectLst/>
                <a:latin typeface="Calibri" panose="020F0502020204030204" pitchFamily="34" charset="0"/>
              </a:rPr>
              <a:t>0</a:t>
            </a:r>
            <a:r>
              <a:rPr lang="en-US" altLang="zh-CN" sz="1400" b="0" dirty="0" smtClean="0">
                <a:solidFill>
                  <a:prstClr val="white">
                    <a:lumMod val="95000"/>
                  </a:prstClr>
                </a:solidFill>
                <a:effectLst/>
                <a:latin typeface="Calibri" panose="020F0502020204030204" pitchFamily="34" charset="0"/>
              </a:rPr>
              <a:t>2</a:t>
            </a:r>
            <a:r>
              <a:rPr lang="en-US" altLang="ko-KR" sz="1400" b="0" dirty="0" smtClean="0">
                <a:solidFill>
                  <a:prstClr val="white">
                    <a:lumMod val="95000"/>
                  </a:prstClr>
                </a:solidFill>
                <a:effectLst/>
                <a:latin typeface="Calibri" panose="020F0502020204030204" pitchFamily="34" charset="0"/>
              </a:rPr>
              <a:t>-3. </a:t>
            </a:r>
            <a:r>
              <a:rPr lang="zh-CN" altLang="en-US" sz="1400" b="0" dirty="0" smtClean="0">
                <a:solidFill>
                  <a:prstClr val="white">
                    <a:lumMod val="95000"/>
                  </a:prstClr>
                </a:solidFill>
                <a:effectLst/>
                <a:latin typeface="Calibri" panose="020F0502020204030204" pitchFamily="34" charset="0"/>
              </a:rPr>
              <a:t>优越的电学性质</a:t>
            </a:r>
            <a:endParaRPr lang="en-US" altLang="ko-KR" sz="1400" b="0" dirty="0">
              <a:solidFill>
                <a:prstClr val="white">
                  <a:lumMod val="95000"/>
                </a:prstClr>
              </a:solidFill>
              <a:effectLst/>
              <a:latin typeface="Calibri" panose="020F0502020204030204" pitchFamily="34" charset="0"/>
            </a:endParaRPr>
          </a:p>
        </p:txBody>
      </p:sp>
    </p:spTree>
    <p:extLst>
      <p:ext uri="{BB962C8B-B14F-4D97-AF65-F5344CB8AC3E}">
        <p14:creationId xmlns:p14="http://schemas.microsoft.com/office/powerpoint/2010/main" val="20664574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1+#ppt_w/2"/>
                                          </p:val>
                                        </p:tav>
                                        <p:tav tm="100000">
                                          <p:val>
                                            <p:strVal val="#ppt_x"/>
                                          </p:val>
                                        </p:tav>
                                      </p:tavLst>
                                    </p:anim>
                                    <p:anim calcmode="lin" valueType="num">
                                      <p:cBhvr additive="base">
                                        <p:cTn id="8" dur="500" fill="hold"/>
                                        <p:tgtEl>
                                          <p:spTgt spid="99"/>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0-#ppt_w/2"/>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7"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ppt_w/2"/>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12" presetClass="entr" presetSubtype="1" fill="hold" grpId="0" nodeType="afterEffect">
                                  <p:stCondLst>
                                    <p:cond delay="0"/>
                                  </p:stCondLst>
                                  <p:iterate type="lt">
                                    <p:tmPct val="10000"/>
                                  </p:iterate>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p:tgtEl>
                                          <p:spTgt spid="55"/>
                                        </p:tgtEl>
                                        <p:attrNameLst>
                                          <p:attrName>ppt_y</p:attrName>
                                        </p:attrNameLst>
                                      </p:cBhvr>
                                      <p:tavLst>
                                        <p:tav tm="0">
                                          <p:val>
                                            <p:strVal val="#ppt_y-#ppt_h*1.125000"/>
                                          </p:val>
                                        </p:tav>
                                        <p:tav tm="100000">
                                          <p:val>
                                            <p:strVal val="#ppt_y"/>
                                          </p:val>
                                        </p:tav>
                                      </p:tavLst>
                                    </p:anim>
                                    <p:animEffect transition="in" filter="wipe(down)">
                                      <p:cBhvr>
                                        <p:cTn id="24" dur="500"/>
                                        <p:tgtEl>
                                          <p:spTgt spid="55"/>
                                        </p:tgtEl>
                                      </p:cBhvr>
                                    </p:animEffect>
                                  </p:childTnLst>
                                </p:cTn>
                              </p:par>
                            </p:childTnLst>
                          </p:cTn>
                        </p:par>
                        <p:par>
                          <p:cTn id="25" fill="hold">
                            <p:stCondLst>
                              <p:cond delay="1850"/>
                            </p:stCondLst>
                            <p:childTnLst>
                              <p:par>
                                <p:cTn id="26" presetID="22" presetClass="entr" presetSubtype="8"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par>
                          <p:cTn id="29" fill="hold">
                            <p:stCondLst>
                              <p:cond delay="2350"/>
                            </p:stCondLst>
                            <p:childTnLst>
                              <p:par>
                                <p:cTn id="30" presetID="22" presetClass="entr" presetSubtype="8" fill="hold" nodeType="afterEffect">
                                  <p:stCondLst>
                                    <p:cond delay="0"/>
                                  </p:stCondLst>
                                  <p:childTnLst>
                                    <p:set>
                                      <p:cBhvr>
                                        <p:cTn id="31" dur="1" fill="hold">
                                          <p:stCondLst>
                                            <p:cond delay="0"/>
                                          </p:stCondLst>
                                        </p:cTn>
                                        <p:tgtEl>
                                          <p:spTgt spid="134"/>
                                        </p:tgtEl>
                                        <p:attrNameLst>
                                          <p:attrName>style.visibility</p:attrName>
                                        </p:attrNameLst>
                                      </p:cBhvr>
                                      <p:to>
                                        <p:strVal val="visible"/>
                                      </p:to>
                                    </p:set>
                                    <p:animEffect transition="in" filter="wipe(left)">
                                      <p:cBhvr>
                                        <p:cTn id="32" dur="500"/>
                                        <p:tgtEl>
                                          <p:spTgt spid="134"/>
                                        </p:tgtEl>
                                      </p:cBhvr>
                                    </p:animEffect>
                                  </p:childTnLst>
                                </p:cTn>
                              </p:par>
                            </p:childTnLst>
                          </p:cTn>
                        </p:par>
                        <p:par>
                          <p:cTn id="33" fill="hold">
                            <p:stCondLst>
                              <p:cond delay="2850"/>
                            </p:stCondLst>
                            <p:childTnLst>
                              <p:par>
                                <p:cTn id="34" presetID="53" presetClass="entr" presetSubtype="16" fill="hold" grpId="0" nodeType="afterEffect">
                                  <p:stCondLst>
                                    <p:cond delay="0"/>
                                  </p:stCondLst>
                                  <p:iterate type="lt">
                                    <p:tmPct val="10000"/>
                                  </p:iterate>
                                  <p:childTnLst>
                                    <p:set>
                                      <p:cBhvr>
                                        <p:cTn id="35" dur="1" fill="hold">
                                          <p:stCondLst>
                                            <p:cond delay="0"/>
                                          </p:stCondLst>
                                        </p:cTn>
                                        <p:tgtEl>
                                          <p:spTgt spid="135"/>
                                        </p:tgtEl>
                                        <p:attrNameLst>
                                          <p:attrName>style.visibility</p:attrName>
                                        </p:attrNameLst>
                                      </p:cBhvr>
                                      <p:to>
                                        <p:strVal val="visible"/>
                                      </p:to>
                                    </p:set>
                                    <p:anim calcmode="lin" valueType="num">
                                      <p:cBhvr>
                                        <p:cTn id="36" dur="500" fill="hold"/>
                                        <p:tgtEl>
                                          <p:spTgt spid="135"/>
                                        </p:tgtEl>
                                        <p:attrNameLst>
                                          <p:attrName>ppt_w</p:attrName>
                                        </p:attrNameLst>
                                      </p:cBhvr>
                                      <p:tavLst>
                                        <p:tav tm="0">
                                          <p:val>
                                            <p:fltVal val="0"/>
                                          </p:val>
                                        </p:tav>
                                        <p:tav tm="100000">
                                          <p:val>
                                            <p:strVal val="#ppt_w"/>
                                          </p:val>
                                        </p:tav>
                                      </p:tavLst>
                                    </p:anim>
                                    <p:anim calcmode="lin" valueType="num">
                                      <p:cBhvr>
                                        <p:cTn id="37" dur="500" fill="hold"/>
                                        <p:tgtEl>
                                          <p:spTgt spid="135"/>
                                        </p:tgtEl>
                                        <p:attrNameLst>
                                          <p:attrName>ppt_h</p:attrName>
                                        </p:attrNameLst>
                                      </p:cBhvr>
                                      <p:tavLst>
                                        <p:tav tm="0">
                                          <p:val>
                                            <p:fltVal val="0"/>
                                          </p:val>
                                        </p:tav>
                                        <p:tav tm="100000">
                                          <p:val>
                                            <p:strVal val="#ppt_h"/>
                                          </p:val>
                                        </p:tav>
                                      </p:tavLst>
                                    </p:anim>
                                    <p:animEffect transition="in" filter="fade">
                                      <p:cBhvr>
                                        <p:cTn id="38" dur="500"/>
                                        <p:tgtEl>
                                          <p:spTgt spid="135"/>
                                        </p:tgtEl>
                                      </p:cBhvr>
                                    </p:animEffect>
                                  </p:childTnLst>
                                </p:cTn>
                              </p:par>
                              <p:par>
                                <p:cTn id="39" presetID="53" presetClass="entr" presetSubtype="16" fill="hold" grpId="0" nodeType="withEffect">
                                  <p:stCondLst>
                                    <p:cond delay="500"/>
                                  </p:stCondLst>
                                  <p:iterate type="lt">
                                    <p:tmPct val="10000"/>
                                  </p:iterate>
                                  <p:childTnLst>
                                    <p:set>
                                      <p:cBhvr>
                                        <p:cTn id="40" dur="1" fill="hold">
                                          <p:stCondLst>
                                            <p:cond delay="0"/>
                                          </p:stCondLst>
                                        </p:cTn>
                                        <p:tgtEl>
                                          <p:spTgt spid="136"/>
                                        </p:tgtEl>
                                        <p:attrNameLst>
                                          <p:attrName>style.visibility</p:attrName>
                                        </p:attrNameLst>
                                      </p:cBhvr>
                                      <p:to>
                                        <p:strVal val="visible"/>
                                      </p:to>
                                    </p:set>
                                    <p:anim calcmode="lin" valueType="num">
                                      <p:cBhvr>
                                        <p:cTn id="41" dur="500" fill="hold"/>
                                        <p:tgtEl>
                                          <p:spTgt spid="136"/>
                                        </p:tgtEl>
                                        <p:attrNameLst>
                                          <p:attrName>ppt_w</p:attrName>
                                        </p:attrNameLst>
                                      </p:cBhvr>
                                      <p:tavLst>
                                        <p:tav tm="0">
                                          <p:val>
                                            <p:fltVal val="0"/>
                                          </p:val>
                                        </p:tav>
                                        <p:tav tm="100000">
                                          <p:val>
                                            <p:strVal val="#ppt_w"/>
                                          </p:val>
                                        </p:tav>
                                      </p:tavLst>
                                    </p:anim>
                                    <p:anim calcmode="lin" valueType="num">
                                      <p:cBhvr>
                                        <p:cTn id="42" dur="500" fill="hold"/>
                                        <p:tgtEl>
                                          <p:spTgt spid="136"/>
                                        </p:tgtEl>
                                        <p:attrNameLst>
                                          <p:attrName>ppt_h</p:attrName>
                                        </p:attrNameLst>
                                      </p:cBhvr>
                                      <p:tavLst>
                                        <p:tav tm="0">
                                          <p:val>
                                            <p:fltVal val="0"/>
                                          </p:val>
                                        </p:tav>
                                        <p:tav tm="100000">
                                          <p:val>
                                            <p:strVal val="#ppt_h"/>
                                          </p:val>
                                        </p:tav>
                                      </p:tavLst>
                                    </p:anim>
                                    <p:animEffect transition="in" filter="fade">
                                      <p:cBhvr>
                                        <p:cTn id="43" dur="500"/>
                                        <p:tgtEl>
                                          <p:spTgt spid="136"/>
                                        </p:tgtEl>
                                      </p:cBhvr>
                                    </p:animEffect>
                                  </p:childTnLst>
                                </p:cTn>
                              </p:par>
                              <p:par>
                                <p:cTn id="44" presetID="53" presetClass="entr" presetSubtype="16" fill="hold" grpId="0" nodeType="withEffect">
                                  <p:stCondLst>
                                    <p:cond delay="1000"/>
                                  </p:stCondLst>
                                  <p:iterate type="lt">
                                    <p:tmPct val="10000"/>
                                  </p:iterate>
                                  <p:childTnLst>
                                    <p:set>
                                      <p:cBhvr>
                                        <p:cTn id="45" dur="1" fill="hold">
                                          <p:stCondLst>
                                            <p:cond delay="0"/>
                                          </p:stCondLst>
                                        </p:cTn>
                                        <p:tgtEl>
                                          <p:spTgt spid="137"/>
                                        </p:tgtEl>
                                        <p:attrNameLst>
                                          <p:attrName>style.visibility</p:attrName>
                                        </p:attrNameLst>
                                      </p:cBhvr>
                                      <p:to>
                                        <p:strVal val="visible"/>
                                      </p:to>
                                    </p:set>
                                    <p:anim calcmode="lin" valueType="num">
                                      <p:cBhvr>
                                        <p:cTn id="46" dur="500" fill="hold"/>
                                        <p:tgtEl>
                                          <p:spTgt spid="137"/>
                                        </p:tgtEl>
                                        <p:attrNameLst>
                                          <p:attrName>ppt_w</p:attrName>
                                        </p:attrNameLst>
                                      </p:cBhvr>
                                      <p:tavLst>
                                        <p:tav tm="0">
                                          <p:val>
                                            <p:fltVal val="0"/>
                                          </p:val>
                                        </p:tav>
                                        <p:tav tm="100000">
                                          <p:val>
                                            <p:strVal val="#ppt_w"/>
                                          </p:val>
                                        </p:tav>
                                      </p:tavLst>
                                    </p:anim>
                                    <p:anim calcmode="lin" valueType="num">
                                      <p:cBhvr>
                                        <p:cTn id="47" dur="500" fill="hold"/>
                                        <p:tgtEl>
                                          <p:spTgt spid="137"/>
                                        </p:tgtEl>
                                        <p:attrNameLst>
                                          <p:attrName>ppt_h</p:attrName>
                                        </p:attrNameLst>
                                      </p:cBhvr>
                                      <p:tavLst>
                                        <p:tav tm="0">
                                          <p:val>
                                            <p:fltVal val="0"/>
                                          </p:val>
                                        </p:tav>
                                        <p:tav tm="100000">
                                          <p:val>
                                            <p:strVal val="#ppt_h"/>
                                          </p:val>
                                        </p:tav>
                                      </p:tavLst>
                                    </p:anim>
                                    <p:animEffect transition="in" filter="fade">
                                      <p:cBhvr>
                                        <p:cTn id="48"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35" grpId="0"/>
      <p:bldP spid="136" grpId="0"/>
      <p:bldP spid="1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8"/>
          <p:cNvSpPr/>
          <p:nvPr/>
        </p:nvSpPr>
        <p:spPr>
          <a:xfrm>
            <a:off x="1514475" y="1351007"/>
            <a:ext cx="9163050" cy="4293355"/>
          </a:xfrm>
          <a:prstGeom prst="rect">
            <a:avLst/>
          </a:prstGeom>
          <a:grpFill/>
          <a:ln w="6350">
            <a:solidFill>
              <a:srgbClr val="364254"/>
            </a:solidFill>
            <a:round/>
          </a:ln>
        </p:spPr>
        <p:txBody>
          <a:bodyPr vert="horz" wrap="square" lIns="91440" tIns="45720" rIns="91440" bIns="45720" numCol="1" anchor="t" anchorCtr="0" compatLnSpc="1"/>
          <a:lstStyle/>
          <a:p>
            <a:pPr fontAlgn="base">
              <a:spcBef>
                <a:spcPct val="0"/>
              </a:spcBef>
              <a:spcAft>
                <a:spcPct val="0"/>
              </a:spcAft>
            </a:pPr>
            <a:endParaRPr kumimoji="1" lang="ko-KR" altLang="en-US" sz="1200">
              <a:solidFill>
                <a:schemeClr val="bg1">
                  <a:lumMod val="95000"/>
                </a:schemeClr>
              </a:solidFill>
            </a:endParaRPr>
          </a:p>
        </p:txBody>
      </p:sp>
      <p:sp>
        <p:nvSpPr>
          <p:cNvPr id="12" name="Rectangle 3"/>
          <p:cNvSpPr txBox="1">
            <a:spLocks noChangeArrowheads="1"/>
          </p:cNvSpPr>
          <p:nvPr/>
        </p:nvSpPr>
        <p:spPr bwMode="auto">
          <a:xfrm>
            <a:off x="2608209" y="2375274"/>
            <a:ext cx="2957711" cy="29597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endParaRPr lang="zh-CN" altLang="en-US" dirty="0"/>
          </a:p>
        </p:txBody>
      </p:sp>
      <mc:AlternateContent xmlns:mc="http://schemas.openxmlformats.org/markup-compatibility/2006" xmlns:a14="http://schemas.microsoft.com/office/drawing/2010/main">
        <mc:Choice Requires="a14">
          <p:sp>
            <p:nvSpPr>
              <p:cNvPr id="13" name="Rectangle 3"/>
              <p:cNvSpPr txBox="1">
                <a:spLocks noChangeArrowheads="1"/>
              </p:cNvSpPr>
              <p:nvPr/>
            </p:nvSpPr>
            <p:spPr bwMode="auto">
              <a:xfrm>
                <a:off x="3761527" y="4290243"/>
                <a:ext cx="4668946" cy="1206484"/>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a:lnSpc>
                    <a:spcPct val="150000"/>
                  </a:lnSpc>
                </a:pPr>
                <a:r>
                  <a:rPr lang="zh-CN" altLang="en-US" sz="1600" b="1" dirty="0" smtClean="0">
                    <a:solidFill>
                      <a:schemeClr val="bg1"/>
                    </a:solidFill>
                    <a:latin typeface="+mj-ea"/>
                    <a:cs typeface="Meiryo" panose="020B0604030504040204" pitchFamily="34" charset="-128"/>
                  </a:rPr>
                  <a:t>较</a:t>
                </a:r>
                <a:r>
                  <a:rPr lang="zh-CN" altLang="en-US" sz="1600" b="1" dirty="0">
                    <a:solidFill>
                      <a:schemeClr val="bg1"/>
                    </a:solidFill>
                    <a:latin typeface="+mj-ea"/>
                    <a:cs typeface="Meiryo" panose="020B0604030504040204" pitchFamily="34" charset="-128"/>
                  </a:rPr>
                  <a:t>少的缺陷而拥有极高的机械强度：</a:t>
                </a:r>
                <a:endParaRPr lang="en-US" altLang="zh-CN" sz="1600" b="1" dirty="0">
                  <a:solidFill>
                    <a:schemeClr val="bg1"/>
                  </a:solidFill>
                  <a:latin typeface="+mj-ea"/>
                  <a:cs typeface="Meiryo" panose="020B0604030504040204" pitchFamily="34" charset="-128"/>
                </a:endParaRPr>
              </a:p>
              <a:p>
                <a:pPr marL="457200" indent="-457200">
                  <a:lnSpc>
                    <a:spcPct val="150000"/>
                  </a:lnSpc>
                  <a:buFont typeface="Wingdings" panose="05000000000000000000" pitchFamily="2" charset="2"/>
                  <a:buChar char="l"/>
                </a:pPr>
                <a:r>
                  <a:rPr lang="zh-CN" altLang="en-US" sz="1600" b="1" dirty="0">
                    <a:solidFill>
                      <a:schemeClr val="bg1"/>
                    </a:solidFill>
                    <a:latin typeface="+mj-ea"/>
                    <a:cs typeface="Meiryo" panose="020B0604030504040204" pitchFamily="34" charset="-128"/>
                  </a:rPr>
                  <a:t>杨氏模量 </a:t>
                </a:r>
                <a14:m>
                  <m:oMath xmlns:m="http://schemas.openxmlformats.org/officeDocument/2006/math">
                    <m:r>
                      <a:rPr lang="en-US" altLang="zh-CN" sz="1600" b="1" dirty="0">
                        <a:solidFill>
                          <a:schemeClr val="bg1"/>
                        </a:solidFill>
                        <a:latin typeface="Cambria Math" charset="0"/>
                        <a:cs typeface="Meiryo" panose="020B0604030504040204" pitchFamily="34" charset="-128"/>
                      </a:rPr>
                      <m:t>𝟏</m:t>
                    </m:r>
                    <m:r>
                      <a:rPr lang="en-US" altLang="zh-CN" sz="1600" b="1" dirty="0">
                        <a:solidFill>
                          <a:schemeClr val="bg1"/>
                        </a:solidFill>
                        <a:latin typeface="Cambria Math" charset="0"/>
                        <a:cs typeface="Meiryo" panose="020B0604030504040204" pitchFamily="34" charset="-128"/>
                      </a:rPr>
                      <m:t>.</m:t>
                    </m:r>
                    <m:r>
                      <a:rPr lang="en-US" altLang="zh-CN" sz="1600" b="1" dirty="0">
                        <a:solidFill>
                          <a:schemeClr val="bg1"/>
                        </a:solidFill>
                        <a:latin typeface="Cambria Math" charset="0"/>
                        <a:cs typeface="Meiryo" panose="020B0604030504040204" pitchFamily="34" charset="-128"/>
                      </a:rPr>
                      <m:t>𝟎</m:t>
                    </m:r>
                    <m:r>
                      <a:rPr lang="en-US" altLang="zh-CN" sz="1600" b="1" dirty="0">
                        <a:solidFill>
                          <a:schemeClr val="bg1"/>
                        </a:solidFill>
                        <a:latin typeface="Cambria Math" charset="0"/>
                        <a:cs typeface="Meiryo" panose="020B0604030504040204" pitchFamily="34" charset="-128"/>
                      </a:rPr>
                      <m:t> </m:t>
                    </m:r>
                    <m:r>
                      <a:rPr lang="en-US" altLang="zh-CN" sz="1600" b="1" dirty="0" err="1">
                        <a:solidFill>
                          <a:schemeClr val="bg1"/>
                        </a:solidFill>
                        <a:latin typeface="Cambria Math" charset="0"/>
                        <a:cs typeface="Meiryo" panose="020B0604030504040204" pitchFamily="34" charset="-128"/>
                      </a:rPr>
                      <m:t>𝐓</m:t>
                    </m:r>
                    <m:r>
                      <a:rPr lang="en-US" altLang="zh-CN" sz="1600" b="1" dirty="0">
                        <a:solidFill>
                          <a:schemeClr val="bg1"/>
                        </a:solidFill>
                        <a:latin typeface="Cambria Math" charset="0"/>
                        <a:cs typeface="Meiryo" panose="020B0604030504040204" pitchFamily="34" charset="-128"/>
                      </a:rPr>
                      <m:t>𝐏</m:t>
                    </m:r>
                    <m:r>
                      <a:rPr lang="en-US" altLang="zh-CN" sz="1600" b="1" dirty="0" err="1">
                        <a:solidFill>
                          <a:schemeClr val="bg1"/>
                        </a:solidFill>
                        <a:latin typeface="Cambria Math" charset="0"/>
                        <a:cs typeface="Meiryo" panose="020B0604030504040204" pitchFamily="34" charset="-128"/>
                      </a:rPr>
                      <m:t>𝐚</m:t>
                    </m:r>
                  </m:oMath>
                </a14:m>
                <a:r>
                  <a:rPr lang="en-US" altLang="zh-CN" sz="1600" b="1" dirty="0">
                    <a:solidFill>
                      <a:schemeClr val="bg1"/>
                    </a:solidFill>
                    <a:latin typeface="+mj-ea"/>
                    <a:cs typeface="Meiryo" panose="020B0604030504040204" pitchFamily="34" charset="-128"/>
                  </a:rPr>
                  <a:t> (</a:t>
                </a:r>
                <a:r>
                  <a:rPr lang="zh-CN" altLang="en-US" sz="1600" b="1" dirty="0">
                    <a:solidFill>
                      <a:schemeClr val="bg1"/>
                    </a:solidFill>
                    <a:latin typeface="+mj-ea"/>
                    <a:cs typeface="Meiryo" panose="020B0604030504040204" pitchFamily="34" charset="-128"/>
                  </a:rPr>
                  <a:t>钢：</a:t>
                </a:r>
                <a14:m>
                  <m:oMath xmlns:m="http://schemas.openxmlformats.org/officeDocument/2006/math">
                    <m:r>
                      <a:rPr lang="en-US" altLang="zh-CN" sz="1600" b="1" dirty="0">
                        <a:solidFill>
                          <a:schemeClr val="bg1"/>
                        </a:solidFill>
                        <a:latin typeface="Cambria Math" charset="0"/>
                        <a:cs typeface="Meiryo" panose="020B0604030504040204" pitchFamily="34" charset="-128"/>
                      </a:rPr>
                      <m:t>~</m:t>
                    </m:r>
                    <m:r>
                      <a:rPr lang="en-US" altLang="zh-CN" sz="1600" b="1" dirty="0">
                        <a:solidFill>
                          <a:schemeClr val="bg1"/>
                        </a:solidFill>
                        <a:latin typeface="Cambria Math" charset="0"/>
                        <a:cs typeface="Meiryo" panose="020B0604030504040204" pitchFamily="34" charset="-128"/>
                      </a:rPr>
                      <m:t>𝟏𝟎𝟎𝐆𝐏𝐚</m:t>
                    </m:r>
                  </m:oMath>
                </a14:m>
                <a:r>
                  <a:rPr lang="en-US" altLang="zh-CN" sz="1600" b="1" dirty="0">
                    <a:solidFill>
                      <a:schemeClr val="bg1"/>
                    </a:solidFill>
                    <a:latin typeface="+mj-ea"/>
                    <a:cs typeface="Meiryo" panose="020B0604030504040204" pitchFamily="34" charset="-128"/>
                  </a:rPr>
                  <a:t>)</a:t>
                </a:r>
              </a:p>
              <a:p>
                <a:pPr marL="457200" indent="-457200">
                  <a:lnSpc>
                    <a:spcPct val="150000"/>
                  </a:lnSpc>
                  <a:buFont typeface="Wingdings" panose="05000000000000000000" pitchFamily="2" charset="2"/>
                  <a:buChar char="l"/>
                </a:pPr>
                <a:r>
                  <a:rPr lang="zh-CN" altLang="en-US" sz="1600" b="1" dirty="0">
                    <a:solidFill>
                      <a:schemeClr val="bg1"/>
                    </a:solidFill>
                    <a:latin typeface="+mj-ea"/>
                    <a:cs typeface="Meiryo" panose="020B0604030504040204" pitchFamily="34" charset="-128"/>
                  </a:rPr>
                  <a:t>极限抗拉强度 </a:t>
                </a:r>
                <a14:m>
                  <m:oMath xmlns:m="http://schemas.openxmlformats.org/officeDocument/2006/math">
                    <m:r>
                      <a:rPr lang="en-US" altLang="zh-CN" sz="1600" b="1" dirty="0">
                        <a:solidFill>
                          <a:schemeClr val="bg1"/>
                        </a:solidFill>
                        <a:latin typeface="Cambria Math" charset="0"/>
                        <a:cs typeface="Meiryo" panose="020B0604030504040204" pitchFamily="34" charset="-128"/>
                      </a:rPr>
                      <m:t>𝟏𝟑𝟎</m:t>
                    </m:r>
                    <m:r>
                      <a:rPr lang="en-US" altLang="zh-CN" sz="1600" b="1" dirty="0">
                        <a:solidFill>
                          <a:schemeClr val="bg1"/>
                        </a:solidFill>
                        <a:latin typeface="Cambria Math" charset="0"/>
                        <a:cs typeface="Meiryo" panose="020B0604030504040204" pitchFamily="34" charset="-128"/>
                      </a:rPr>
                      <m:t>.</m:t>
                    </m:r>
                    <m:r>
                      <a:rPr lang="en-US" altLang="zh-CN" sz="1600" b="1" dirty="0">
                        <a:solidFill>
                          <a:schemeClr val="bg1"/>
                        </a:solidFill>
                        <a:latin typeface="Cambria Math" charset="0"/>
                        <a:cs typeface="Meiryo" panose="020B0604030504040204" pitchFamily="34" charset="-128"/>
                      </a:rPr>
                      <m:t>𝟓</m:t>
                    </m:r>
                    <m:r>
                      <a:rPr lang="en-US" altLang="zh-CN" sz="1600" b="1" dirty="0">
                        <a:solidFill>
                          <a:schemeClr val="bg1"/>
                        </a:solidFill>
                        <a:latin typeface="Cambria Math" charset="0"/>
                        <a:cs typeface="Meiryo" panose="020B0604030504040204" pitchFamily="34" charset="-128"/>
                      </a:rPr>
                      <m:t> </m:t>
                    </m:r>
                    <m:r>
                      <a:rPr lang="en-US" altLang="zh-CN" sz="1600" b="1" dirty="0">
                        <a:solidFill>
                          <a:schemeClr val="bg1"/>
                        </a:solidFill>
                        <a:latin typeface="Cambria Math" charset="0"/>
                        <a:cs typeface="Meiryo" panose="020B0604030504040204" pitchFamily="34" charset="-128"/>
                      </a:rPr>
                      <m:t>𝐆𝐏𝐚</m:t>
                    </m:r>
                  </m:oMath>
                </a14:m>
                <a:r>
                  <a:rPr lang="en-US" altLang="zh-CN" sz="1600" b="1" dirty="0">
                    <a:solidFill>
                      <a:schemeClr val="bg1"/>
                    </a:solidFill>
                    <a:latin typeface="+mj-ea"/>
                    <a:cs typeface="Meiryo" panose="020B0604030504040204" pitchFamily="34" charset="-128"/>
                  </a:rPr>
                  <a:t> (</a:t>
                </a:r>
                <a:r>
                  <a:rPr lang="zh-CN" altLang="en-US" sz="1600" b="1" dirty="0">
                    <a:solidFill>
                      <a:schemeClr val="bg1"/>
                    </a:solidFill>
                    <a:latin typeface="+mj-ea"/>
                    <a:cs typeface="Meiryo" panose="020B0604030504040204" pitchFamily="34" charset="-128"/>
                  </a:rPr>
                  <a:t>钢：</a:t>
                </a:r>
                <a14:m>
                  <m:oMath xmlns:m="http://schemas.openxmlformats.org/officeDocument/2006/math">
                    <m:r>
                      <a:rPr lang="en-US" altLang="zh-CN" sz="1600" b="1" dirty="0">
                        <a:solidFill>
                          <a:schemeClr val="bg1"/>
                        </a:solidFill>
                        <a:latin typeface="Cambria Math" charset="0"/>
                        <a:cs typeface="Meiryo" panose="020B0604030504040204" pitchFamily="34" charset="-128"/>
                      </a:rPr>
                      <m:t>~</m:t>
                    </m:r>
                  </m:oMath>
                </a14:m>
                <a:r>
                  <a:rPr lang="en-US" altLang="zh-CN" sz="1600" b="1" dirty="0">
                    <a:solidFill>
                      <a:schemeClr val="bg1"/>
                    </a:solidFill>
                    <a:latin typeface="+mj-ea"/>
                    <a:cs typeface="Meiryo" panose="020B0604030504040204" pitchFamily="34" charset="-128"/>
                  </a:rPr>
                  <a:t>500 </a:t>
                </a:r>
                <a:r>
                  <a:rPr lang="en-US" altLang="zh-CN" sz="1600" b="1" dirty="0" err="1">
                    <a:solidFill>
                      <a:schemeClr val="bg1"/>
                    </a:solidFill>
                    <a:latin typeface="+mj-ea"/>
                    <a:cs typeface="Meiryo" panose="020B0604030504040204" pitchFamily="34" charset="-128"/>
                  </a:rPr>
                  <a:t>Mpa</a:t>
                </a:r>
                <a:r>
                  <a:rPr lang="en-US" altLang="zh-CN" sz="1600" b="1" dirty="0" smtClean="0">
                    <a:solidFill>
                      <a:schemeClr val="bg1"/>
                    </a:solidFill>
                    <a:latin typeface="+mj-ea"/>
                    <a:cs typeface="Meiryo" panose="020B0604030504040204" pitchFamily="34" charset="-128"/>
                  </a:rPr>
                  <a:t>)</a:t>
                </a:r>
                <a:endParaRPr lang="zh-CN" altLang="en-US" sz="1600" b="1" dirty="0">
                  <a:solidFill>
                    <a:schemeClr val="bg1"/>
                  </a:solidFill>
                  <a:latin typeface="+mj-ea"/>
                  <a:cs typeface="Meiryo" panose="020B0604030504040204" pitchFamily="34" charset="-128"/>
                </a:endParaRPr>
              </a:p>
            </p:txBody>
          </p:sp>
        </mc:Choice>
        <mc:Fallback xmlns="">
          <p:sp>
            <p:nvSpPr>
              <p:cNvPr id="13" name="Rectangle 3"/>
              <p:cNvSpPr txBox="1">
                <a:spLocks noRot="1" noChangeAspect="1" noMove="1" noResize="1" noEditPoints="1" noAdjustHandles="1" noChangeArrowheads="1" noChangeShapeType="1" noTextEdit="1"/>
              </p:cNvSpPr>
              <p:nvPr/>
            </p:nvSpPr>
            <p:spPr bwMode="auto">
              <a:xfrm>
                <a:off x="3761527" y="4290243"/>
                <a:ext cx="4668946" cy="1206484"/>
              </a:xfrm>
              <a:prstGeom prst="rect">
                <a:avLst/>
              </a:prstGeom>
              <a:blipFill rotWithShape="0">
                <a:blip r:embed="rId3"/>
                <a:stretch>
                  <a:fillRect l="-2611" b="-31818"/>
                </a:stretch>
              </a:blipFill>
            </p:spPr>
            <p:txBody>
              <a:bodyPr/>
              <a:lstStyle/>
              <a:p>
                <a:r>
                  <a:rPr lang="zh-CN" altLang="en-US">
                    <a:noFill/>
                  </a:rPr>
                  <a:t> </a:t>
                </a:r>
              </a:p>
            </p:txBody>
          </p:sp>
        </mc:Fallback>
      </mc:AlternateContent>
      <p:sp>
        <p:nvSpPr>
          <p:cNvPr id="16" name="Rectangle 3"/>
          <p:cNvSpPr txBox="1">
            <a:spLocks noChangeArrowheads="1"/>
          </p:cNvSpPr>
          <p:nvPr/>
        </p:nvSpPr>
        <p:spPr bwMode="auto">
          <a:xfrm>
            <a:off x="4152185" y="5933573"/>
            <a:ext cx="3887629" cy="307777"/>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algn="ctr"/>
            <a:r>
              <a:rPr lang="zh-CN" altLang="en-US" b="1" dirty="0">
                <a:solidFill>
                  <a:schemeClr val="bg1"/>
                </a:solidFill>
                <a:latin typeface="+mj-ea"/>
              </a:rPr>
              <a:t>最薄、最坚硬的材料（没有之一）</a:t>
            </a:r>
            <a:endParaRPr lang="zh-CN" altLang="en-US" dirty="0">
              <a:solidFill>
                <a:schemeClr val="bg1"/>
              </a:solidFill>
              <a:latin typeface="+mj-ea"/>
            </a:endParaRPr>
          </a:p>
        </p:txBody>
      </p:sp>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20" name="组合 4"/>
          <p:cNvGrpSpPr>
            <a:grpSpLocks noChangeAspect="1"/>
          </p:cNvGrpSpPr>
          <p:nvPr/>
        </p:nvGrpSpPr>
        <p:grpSpPr>
          <a:xfrm>
            <a:off x="3244562" y="1622608"/>
            <a:ext cx="5702876" cy="2520000"/>
            <a:chOff x="1475656" y="1159300"/>
            <a:chExt cx="6192384" cy="2736304"/>
          </a:xfrm>
        </p:grpSpPr>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1421" y="1536967"/>
              <a:ext cx="2700493" cy="1996228"/>
            </a:xfrm>
            <a:prstGeom prst="rect">
              <a:avLst/>
            </a:prstGeom>
          </p:spPr>
        </p:pic>
        <p:sp>
          <p:nvSpPr>
            <p:cNvPr id="26" name="矩形 25"/>
            <p:cNvSpPr/>
            <p:nvPr/>
          </p:nvSpPr>
          <p:spPr>
            <a:xfrm>
              <a:off x="1475656" y="1159300"/>
              <a:ext cx="2736000" cy="27363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内容占位符 5"/>
            <p:cNvPicPr>
              <a:picLocks noChangeAspect="1"/>
            </p:cNvPicPr>
            <p:nvPr/>
          </p:nvPicPr>
          <p:blipFill rotWithShape="1">
            <a:blip r:embed="rId5">
              <a:extLst>
                <a:ext uri="{28A0092B-C50C-407E-A947-70E740481C1C}">
                  <a14:useLocalDpi xmlns:a14="http://schemas.microsoft.com/office/drawing/2010/main" val="0"/>
                </a:ext>
              </a:extLst>
            </a:blip>
            <a:srcRect t="56259" r="43002"/>
            <a:stretch/>
          </p:blipFill>
          <p:spPr>
            <a:xfrm>
              <a:off x="1548206" y="1519340"/>
              <a:ext cx="2590899" cy="2188971"/>
            </a:xfrm>
            <a:prstGeom prst="rect">
              <a:avLst/>
            </a:prstGeom>
            <a:ln w="19050">
              <a:noFill/>
            </a:ln>
          </p:spPr>
        </p:pic>
        <p:sp>
          <p:nvSpPr>
            <p:cNvPr id="28" name="矩形 27"/>
            <p:cNvSpPr/>
            <p:nvPr/>
          </p:nvSpPr>
          <p:spPr>
            <a:xfrm>
              <a:off x="4932040" y="1159300"/>
              <a:ext cx="2736000" cy="273630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extLst>
      <p:ext uri="{BB962C8B-B14F-4D97-AF65-F5344CB8AC3E}">
        <p14:creationId xmlns:p14="http://schemas.microsoft.com/office/powerpoint/2010/main" val="2072692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8"/>
          <p:cNvSpPr/>
          <p:nvPr/>
        </p:nvSpPr>
        <p:spPr>
          <a:xfrm>
            <a:off x="1514475" y="1351007"/>
            <a:ext cx="9163050" cy="4293355"/>
          </a:xfrm>
          <a:prstGeom prst="rect">
            <a:avLst/>
          </a:prstGeom>
          <a:grpFill/>
          <a:ln w="6350">
            <a:solidFill>
              <a:srgbClr val="364254"/>
            </a:solidFill>
            <a:round/>
          </a:ln>
        </p:spPr>
        <p:txBody>
          <a:bodyPr vert="horz" wrap="square" lIns="91440" tIns="45720" rIns="91440" bIns="45720" numCol="1" anchor="t" anchorCtr="0" compatLnSpc="1"/>
          <a:lstStyle/>
          <a:p>
            <a:pPr fontAlgn="base">
              <a:spcBef>
                <a:spcPct val="0"/>
              </a:spcBef>
              <a:spcAft>
                <a:spcPct val="0"/>
              </a:spcAft>
            </a:pPr>
            <a:endParaRPr kumimoji="1" lang="ko-KR" altLang="en-US" sz="1200">
              <a:solidFill>
                <a:schemeClr val="bg1">
                  <a:lumMod val="95000"/>
                </a:schemeClr>
              </a:solidFill>
            </a:endParaRPr>
          </a:p>
        </p:txBody>
      </p:sp>
      <p:sp>
        <p:nvSpPr>
          <p:cNvPr id="12" name="Rectangle 3"/>
          <p:cNvSpPr txBox="1">
            <a:spLocks noChangeArrowheads="1"/>
          </p:cNvSpPr>
          <p:nvPr/>
        </p:nvSpPr>
        <p:spPr bwMode="auto">
          <a:xfrm>
            <a:off x="2608209" y="2375274"/>
            <a:ext cx="2957711" cy="29597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endParaRPr lang="zh-CN" altLang="en-US" dirty="0"/>
          </a:p>
        </p:txBody>
      </p:sp>
      <p:sp>
        <p:nvSpPr>
          <p:cNvPr id="13" name="Rectangle 3"/>
          <p:cNvSpPr txBox="1">
            <a:spLocks noChangeArrowheads="1"/>
          </p:cNvSpPr>
          <p:nvPr/>
        </p:nvSpPr>
        <p:spPr bwMode="auto">
          <a:xfrm>
            <a:off x="5414431" y="5066924"/>
            <a:ext cx="1363135" cy="246221"/>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algn="dist"/>
            <a:r>
              <a:rPr lang="en-US" altLang="zh-CN" sz="1600" b="1" smtClean="0">
                <a:solidFill>
                  <a:schemeClr val="bg1"/>
                </a:solidFill>
                <a:latin typeface="+mj-ea"/>
                <a:cs typeface="Arial" panose="020B0604020202020204" pitchFamily="34" charset="0"/>
              </a:rPr>
              <a:t>2.3</a:t>
            </a:r>
            <a:r>
              <a:rPr lang="en-US" altLang="zh-CN" sz="1600" b="1" dirty="0">
                <a:solidFill>
                  <a:schemeClr val="bg1"/>
                </a:solidFill>
                <a:latin typeface="+mj-ea"/>
                <a:cs typeface="Arial" panose="020B0604020202020204" pitchFamily="34" charset="0"/>
              </a:rPr>
              <a:t>%</a:t>
            </a:r>
            <a:r>
              <a:rPr lang="zh-CN" altLang="en-US" sz="1600" b="1" dirty="0">
                <a:solidFill>
                  <a:schemeClr val="bg1"/>
                </a:solidFill>
                <a:latin typeface="+mj-ea"/>
                <a:cs typeface="Arial" panose="020B0604020202020204" pitchFamily="34" charset="0"/>
              </a:rPr>
              <a:t>吸光率</a:t>
            </a:r>
            <a:endParaRPr lang="zh-CN" altLang="en-US" sz="1600" dirty="0">
              <a:solidFill>
                <a:schemeClr val="bg1"/>
              </a:solidFill>
              <a:latin typeface="+mj-ea"/>
              <a:cs typeface="Arial" panose="020B0604020202020204" pitchFamily="34" charset="0"/>
            </a:endParaRPr>
          </a:p>
        </p:txBody>
      </p:sp>
      <p:sp>
        <p:nvSpPr>
          <p:cNvPr id="16" name="Rectangle 3"/>
          <p:cNvSpPr txBox="1">
            <a:spLocks noChangeArrowheads="1"/>
          </p:cNvSpPr>
          <p:nvPr/>
        </p:nvSpPr>
        <p:spPr bwMode="auto">
          <a:xfrm>
            <a:off x="4152185" y="5933573"/>
            <a:ext cx="3887629" cy="307777"/>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algn="ctr"/>
            <a:r>
              <a:rPr lang="zh-CN" altLang="en-US" b="1" dirty="0" smtClean="0">
                <a:solidFill>
                  <a:schemeClr val="bg1"/>
                </a:solidFill>
                <a:latin typeface="+mj-ea"/>
              </a:rPr>
              <a:t>几乎是完全透明的导电材料</a:t>
            </a:r>
            <a:endParaRPr lang="zh-CN" altLang="en-US" dirty="0">
              <a:solidFill>
                <a:schemeClr val="bg1"/>
              </a:solidFill>
              <a:latin typeface="+mj-ea"/>
            </a:endParaRPr>
          </a:p>
        </p:txBody>
      </p:sp>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7"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6951" y="1785508"/>
            <a:ext cx="5018094" cy="27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5135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8"/>
          <p:cNvSpPr/>
          <p:nvPr/>
        </p:nvSpPr>
        <p:spPr>
          <a:xfrm>
            <a:off x="1514475" y="1351007"/>
            <a:ext cx="9163050" cy="4293355"/>
          </a:xfrm>
          <a:prstGeom prst="rect">
            <a:avLst/>
          </a:prstGeom>
          <a:grpFill/>
          <a:ln w="6350">
            <a:solidFill>
              <a:srgbClr val="364254"/>
            </a:solidFill>
            <a:round/>
          </a:ln>
        </p:spPr>
        <p:txBody>
          <a:bodyPr vert="horz" wrap="square" lIns="91440" tIns="45720" rIns="91440" bIns="45720" numCol="1" anchor="t" anchorCtr="0" compatLnSpc="1"/>
          <a:lstStyle/>
          <a:p>
            <a:pPr fontAlgn="base">
              <a:spcBef>
                <a:spcPct val="0"/>
              </a:spcBef>
              <a:spcAft>
                <a:spcPct val="0"/>
              </a:spcAft>
            </a:pPr>
            <a:endParaRPr kumimoji="1" lang="ko-KR" altLang="en-US" sz="1200">
              <a:solidFill>
                <a:schemeClr val="bg1">
                  <a:lumMod val="95000"/>
                </a:schemeClr>
              </a:solidFill>
            </a:endParaRPr>
          </a:p>
        </p:txBody>
      </p:sp>
      <p:sp>
        <p:nvSpPr>
          <p:cNvPr id="12" name="Rectangle 3"/>
          <p:cNvSpPr txBox="1">
            <a:spLocks noChangeArrowheads="1"/>
          </p:cNvSpPr>
          <p:nvPr/>
        </p:nvSpPr>
        <p:spPr bwMode="auto">
          <a:xfrm>
            <a:off x="2608209" y="2375274"/>
            <a:ext cx="2957711" cy="295978"/>
          </a:xfrm>
          <a:prstGeom prst="rect">
            <a:avLst/>
          </a:prstGeom>
          <a:noFill/>
        </p:spPr>
        <p:txBody>
          <a:bodyPr wrap="square" rtlCol="0">
            <a:spAutoFit/>
          </a:bodyPr>
          <a:lstStyle>
            <a:defPPr>
              <a:defRPr lang="zh-CN"/>
            </a:defPPr>
            <a:lvl1pPr algn="just">
              <a:lnSpc>
                <a:spcPts val="1800"/>
              </a:lnSpc>
              <a:defRPr sz="1000">
                <a:solidFill>
                  <a:schemeClr val="bg1">
                    <a:lumMod val="85000"/>
                  </a:schemeClr>
                </a:solidFill>
                <a:latin typeface="微软雅黑" panose="020B0503020204020204" pitchFamily="34" charset="-122"/>
                <a:ea typeface="微软雅黑" panose="020B0503020204020204" pitchFamily="34" charset="-122"/>
                <a:cs typeface="Lato Light"/>
              </a:defRPr>
            </a:lvl1pPr>
          </a:lstStyle>
          <a:p>
            <a:endParaRPr lang="zh-CN" altLang="en-US" dirty="0"/>
          </a:p>
        </p:txBody>
      </p:sp>
      <mc:AlternateContent xmlns:mc="http://schemas.openxmlformats.org/markup-compatibility/2006" xmlns:a14="http://schemas.microsoft.com/office/drawing/2010/main">
        <mc:Choice Requires="a14">
          <p:sp>
            <p:nvSpPr>
              <p:cNvPr id="13" name="Rectangle 3"/>
              <p:cNvSpPr txBox="1">
                <a:spLocks noChangeArrowheads="1"/>
              </p:cNvSpPr>
              <p:nvPr/>
            </p:nvSpPr>
            <p:spPr bwMode="auto">
              <a:xfrm>
                <a:off x="2327257" y="4357320"/>
                <a:ext cx="7537485" cy="1083374"/>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a:lnSpc>
                    <a:spcPct val="150000"/>
                  </a:lnSpc>
                  <a:buFont typeface="Wingdings" panose="05000000000000000000" pitchFamily="2" charset="2"/>
                  <a:buChar char="l"/>
                </a:pPr>
                <a:r>
                  <a:rPr lang="zh-CN" altLang="en-US" sz="1600" b="1" dirty="0" smtClean="0">
                    <a:solidFill>
                      <a:schemeClr val="bg1"/>
                    </a:solidFill>
                    <a:latin typeface="+mj-ea"/>
                    <a:cs typeface="Meiryo" panose="020B0604030504040204" pitchFamily="34" charset="-128"/>
                  </a:rPr>
                  <a:t>超高</a:t>
                </a:r>
                <a:r>
                  <a:rPr lang="zh-CN" altLang="en-US" sz="1600" b="1" dirty="0">
                    <a:solidFill>
                      <a:schemeClr val="bg1"/>
                    </a:solidFill>
                    <a:latin typeface="+mj-ea"/>
                    <a:cs typeface="Meiryo" panose="020B0604030504040204" pitchFamily="34" charset="-128"/>
                  </a:rPr>
                  <a:t>迁移率，单层石墨烯中可达</a:t>
                </a:r>
                <a:r>
                  <a:rPr lang="en-US" altLang="zh-CN" sz="1600" b="1" dirty="0">
                    <a:solidFill>
                      <a:schemeClr val="bg1"/>
                    </a:solidFill>
                    <a:latin typeface="+mj-ea"/>
                    <a:cs typeface="Meiryo" panose="020B0604030504040204" pitchFamily="34" charset="-128"/>
                  </a:rPr>
                  <a:t>350,000 cm2/(V</a:t>
                </a:r>
                <a14:m>
                  <m:oMath xmlns:m="http://schemas.openxmlformats.org/officeDocument/2006/math">
                    <m:r>
                      <a:rPr lang="en-US" altLang="zh-CN" sz="1600" b="1" dirty="0">
                        <a:solidFill>
                          <a:schemeClr val="bg1"/>
                        </a:solidFill>
                        <a:latin typeface="Cambria Math" charset="0"/>
                        <a:cs typeface="Meiryo" panose="020B0604030504040204" pitchFamily="34" charset="-128"/>
                      </a:rPr>
                      <m:t>∙</m:t>
                    </m:r>
                  </m:oMath>
                </a14:m>
                <a:r>
                  <a:rPr lang="en-US" altLang="zh-CN" sz="1600" b="1" dirty="0">
                    <a:solidFill>
                      <a:schemeClr val="bg1"/>
                    </a:solidFill>
                    <a:latin typeface="+mj-ea"/>
                    <a:cs typeface="Meiryo" panose="020B0604030504040204" pitchFamily="34" charset="-128"/>
                  </a:rPr>
                  <a:t>s)</a:t>
                </a:r>
                <a:r>
                  <a:rPr lang="zh-CN" altLang="en-US" sz="1600" b="1" dirty="0">
                    <a:solidFill>
                      <a:schemeClr val="bg1"/>
                    </a:solidFill>
                    <a:latin typeface="+mj-ea"/>
                    <a:cs typeface="Meiryo" panose="020B0604030504040204" pitchFamily="34" charset="-128"/>
                  </a:rPr>
                  <a:t>，</a:t>
                </a:r>
                <a:r>
                  <a:rPr lang="en-US" altLang="zh-CN" sz="1600" b="1" dirty="0">
                    <a:solidFill>
                      <a:schemeClr val="bg1"/>
                    </a:solidFill>
                    <a:latin typeface="+mj-ea"/>
                    <a:cs typeface="Meiryo" panose="020B0604030504040204" pitchFamily="34" charset="-128"/>
                  </a:rPr>
                  <a:t>(</a:t>
                </a:r>
                <a:r>
                  <a:rPr lang="zh-CN" altLang="en-US" sz="1600" b="1" dirty="0">
                    <a:solidFill>
                      <a:schemeClr val="bg1"/>
                    </a:solidFill>
                    <a:latin typeface="+mj-ea"/>
                    <a:cs typeface="Meiryo" panose="020B0604030504040204" pitchFamily="34" charset="-128"/>
                  </a:rPr>
                  <a:t>硅仅为</a:t>
                </a:r>
                <a:r>
                  <a:rPr lang="en-US" altLang="zh-CN" sz="1600" b="1" dirty="0">
                    <a:solidFill>
                      <a:schemeClr val="bg1"/>
                    </a:solidFill>
                    <a:latin typeface="+mj-ea"/>
                    <a:cs typeface="Meiryo" panose="020B0604030504040204" pitchFamily="34" charset="-128"/>
                  </a:rPr>
                  <a:t>1350)</a:t>
                </a:r>
                <a:endParaRPr lang="zh-CN" altLang="en-US" sz="1600" b="1" dirty="0">
                  <a:solidFill>
                    <a:schemeClr val="bg1"/>
                  </a:solidFill>
                  <a:latin typeface="+mj-ea"/>
                  <a:cs typeface="Meiryo" panose="020B0604030504040204" pitchFamily="34" charset="-128"/>
                </a:endParaRPr>
              </a:p>
              <a:p>
                <a:pPr>
                  <a:buFont typeface="Wingdings" panose="05000000000000000000" pitchFamily="2" charset="2"/>
                  <a:buChar char="l"/>
                </a:pPr>
                <a:r>
                  <a:rPr lang="zh-CN" altLang="en-US" sz="1600" b="1" dirty="0">
                    <a:solidFill>
                      <a:schemeClr val="bg1"/>
                    </a:solidFill>
                    <a:latin typeface="+mj-ea"/>
                    <a:cs typeface="Meiryo" panose="020B0604030504040204" pitchFamily="34" charset="-128"/>
                  </a:rPr>
                  <a:t>电子的运动速度达到了光速的</a:t>
                </a:r>
                <a:r>
                  <a:rPr lang="en-US" altLang="zh-CN" sz="1600" b="1" dirty="0">
                    <a:solidFill>
                      <a:schemeClr val="bg1"/>
                    </a:solidFill>
                    <a:latin typeface="+mj-ea"/>
                    <a:cs typeface="Meiryo" panose="020B0604030504040204" pitchFamily="34" charset="-128"/>
                  </a:rPr>
                  <a:t>1/300</a:t>
                </a:r>
                <a:endParaRPr lang="zh-CN" altLang="en-US" sz="1600" b="1" dirty="0">
                  <a:solidFill>
                    <a:schemeClr val="bg1"/>
                  </a:solidFill>
                  <a:latin typeface="+mj-ea"/>
                  <a:cs typeface="Meiryo" panose="020B0604030504040204" pitchFamily="34" charset="-128"/>
                </a:endParaRPr>
              </a:p>
              <a:p>
                <a:pPr>
                  <a:lnSpc>
                    <a:spcPct val="150000"/>
                  </a:lnSpc>
                  <a:buFont typeface="Wingdings" panose="05000000000000000000" pitchFamily="2" charset="2"/>
                  <a:buChar char="l"/>
                </a:pPr>
                <a:r>
                  <a:rPr lang="zh-CN" altLang="en-US" sz="1600" b="1" dirty="0">
                    <a:solidFill>
                      <a:schemeClr val="bg1"/>
                    </a:solidFill>
                    <a:latin typeface="+mj-ea"/>
                    <a:cs typeface="Meiryo" panose="020B0604030504040204" pitchFamily="34" charset="-128"/>
                  </a:rPr>
                  <a:t>而电阻率只有</a:t>
                </a:r>
                <a:r>
                  <a:rPr lang="en-US" altLang="zh-CN" sz="1600" b="1" dirty="0">
                    <a:solidFill>
                      <a:schemeClr val="bg1"/>
                    </a:solidFill>
                    <a:latin typeface="+mj-ea"/>
                    <a:cs typeface="Meiryo" panose="020B0604030504040204" pitchFamily="34" charset="-128"/>
                  </a:rPr>
                  <a:t>1*10-8</a:t>
                </a:r>
                <a:r>
                  <a:rPr lang="zh-CN" altLang="en-US" sz="1600" b="1" dirty="0">
                    <a:solidFill>
                      <a:schemeClr val="bg1"/>
                    </a:solidFill>
                    <a:latin typeface="+mj-ea"/>
                    <a:cs typeface="Meiryo" panose="020B0604030504040204" pitchFamily="34" charset="-128"/>
                  </a:rPr>
                  <a:t> </a:t>
                </a:r>
                <a:r>
                  <a:rPr lang="en-US" altLang="zh-CN" sz="1600" b="1" dirty="0" err="1">
                    <a:solidFill>
                      <a:schemeClr val="bg1"/>
                    </a:solidFill>
                    <a:latin typeface="+mj-ea"/>
                    <a:cs typeface="Meiryo" panose="020B0604030504040204" pitchFamily="34" charset="-128"/>
                  </a:rPr>
                  <a:t>Ω·m</a:t>
                </a:r>
                <a:r>
                  <a:rPr lang="zh-CN" altLang="en-US" sz="1600" b="1" dirty="0">
                    <a:solidFill>
                      <a:schemeClr val="bg1"/>
                    </a:solidFill>
                    <a:latin typeface="+mj-ea"/>
                    <a:cs typeface="Meiryo" panose="020B0604030504040204" pitchFamily="34" charset="-128"/>
                  </a:rPr>
                  <a:t>，比银还要低</a:t>
                </a:r>
                <a:r>
                  <a:rPr lang="en-US" altLang="zh-CN" sz="1600" b="1" dirty="0">
                    <a:solidFill>
                      <a:schemeClr val="bg1"/>
                    </a:solidFill>
                    <a:latin typeface="+mj-ea"/>
                    <a:cs typeface="Meiryo" panose="020B0604030504040204" pitchFamily="34" charset="-128"/>
                  </a:rPr>
                  <a:t>35%</a:t>
                </a:r>
                <a:r>
                  <a:rPr lang="zh-CN" altLang="en-US" sz="1600" b="1" dirty="0">
                    <a:solidFill>
                      <a:schemeClr val="bg1"/>
                    </a:solidFill>
                    <a:latin typeface="+mj-ea"/>
                    <a:cs typeface="Meiryo" panose="020B0604030504040204" pitchFamily="34" charset="-128"/>
                  </a:rPr>
                  <a:t>，目前室温下电阻率最小的材料</a:t>
                </a:r>
              </a:p>
            </p:txBody>
          </p:sp>
        </mc:Choice>
        <mc:Fallback xmlns="">
          <p:sp>
            <p:nvSpPr>
              <p:cNvPr id="13" name="Rectangle 3"/>
              <p:cNvSpPr txBox="1">
                <a:spLocks noRot="1" noChangeAspect="1" noMove="1" noResize="1" noEditPoints="1" noAdjustHandles="1" noChangeArrowheads="1" noChangeShapeType="1" noTextEdit="1"/>
              </p:cNvSpPr>
              <p:nvPr/>
            </p:nvSpPr>
            <p:spPr bwMode="auto">
              <a:xfrm>
                <a:off x="2327257" y="4357320"/>
                <a:ext cx="7537485" cy="1083374"/>
              </a:xfrm>
              <a:prstGeom prst="rect">
                <a:avLst/>
              </a:prstGeom>
              <a:blipFill rotWithShape="0">
                <a:blip r:embed="rId3"/>
                <a:stretch>
                  <a:fillRect l="-1537" b="-6742"/>
                </a:stretch>
              </a:blipFill>
            </p:spPr>
            <p:txBody>
              <a:bodyPr/>
              <a:lstStyle/>
              <a:p>
                <a:r>
                  <a:rPr lang="zh-CN" altLang="en-US">
                    <a:noFill/>
                  </a:rPr>
                  <a:t> </a:t>
                </a:r>
              </a:p>
            </p:txBody>
          </p:sp>
        </mc:Fallback>
      </mc:AlternateContent>
      <p:grpSp>
        <p:nvGrpSpPr>
          <p:cNvPr id="30" name="组合 29"/>
          <p:cNvGrpSpPr/>
          <p:nvPr/>
        </p:nvGrpSpPr>
        <p:grpSpPr>
          <a:xfrm>
            <a:off x="447675" y="367239"/>
            <a:ext cx="513548" cy="575736"/>
            <a:chOff x="447675" y="367239"/>
            <a:chExt cx="513548" cy="575736"/>
          </a:xfrm>
        </p:grpSpPr>
        <p:sp>
          <p:nvSpPr>
            <p:cNvPr id="31" name="等腰三角形 30"/>
            <p:cNvSpPr/>
            <p:nvPr/>
          </p:nvSpPr>
          <p:spPr>
            <a:xfrm rot="5400000">
              <a:off x="414282" y="400632"/>
              <a:ext cx="484204" cy="41741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581357" y="563109"/>
              <a:ext cx="408004" cy="351728"/>
            </a:xfrm>
            <a:prstGeom prst="triangle">
              <a:avLst/>
            </a:prstGeom>
            <a:solidFill>
              <a:srgbClr val="2A999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32"/>
          <p:cNvSpPr/>
          <p:nvPr/>
        </p:nvSpPr>
        <p:spPr>
          <a:xfrm>
            <a:off x="1037134" y="392210"/>
            <a:ext cx="3518912" cy="400110"/>
          </a:xfrm>
          <a:prstGeom prst="rect">
            <a:avLst/>
          </a:prstGeom>
        </p:spPr>
        <p:txBody>
          <a:bodyPr wrap="none">
            <a:spAutoFit/>
          </a:bodyPr>
          <a:lstStyle/>
          <a:p>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大</a:t>
            </a:r>
            <a:r>
              <a:rPr lang="zh-CN" altLang="en-US"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尺寸单晶石墨烯的超</a:t>
            </a:r>
            <a:r>
              <a:rPr lang="zh-CN" altLang="en-US" sz="200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快</a:t>
            </a:r>
            <a:r>
              <a:rPr lang="zh-CN" altLang="en-US" sz="2000" smtClean="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rPr>
              <a:t>制备</a:t>
            </a:r>
            <a:endParaRPr lang="en-US" altLang="zh-CN" sz="20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endParaRPr>
          </a:p>
        </p:txBody>
      </p:sp>
      <p:sp>
        <p:nvSpPr>
          <p:cNvPr id="34" name="矩形 33"/>
          <p:cNvSpPr/>
          <p:nvPr/>
        </p:nvSpPr>
        <p:spPr>
          <a:xfrm>
            <a:off x="1036435" y="748498"/>
            <a:ext cx="4579227" cy="246221"/>
          </a:xfrm>
          <a:prstGeom prst="rect">
            <a:avLst/>
          </a:prstGeom>
        </p:spPr>
        <p:txBody>
          <a:bodyPr wrap="square">
            <a:spAutoFit/>
          </a:bodyPr>
          <a:lstStyle/>
          <a:p>
            <a:pPr algn="dist"/>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ULTRAFAST</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GROWTH</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CRYSTAL</a:t>
            </a:r>
            <a:r>
              <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sz="1000" dirty="0" smtClean="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GRAPHENE</a:t>
            </a:r>
            <a:endParaRPr lang="zh-CN" altLang="en-US" sz="1000" dirty="0">
              <a:solidFill>
                <a:prstClr val="white">
                  <a:alpha val="70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3" name="组 2"/>
          <p:cNvGrpSpPr/>
          <p:nvPr/>
        </p:nvGrpSpPr>
        <p:grpSpPr>
          <a:xfrm>
            <a:off x="2791848" y="1587749"/>
            <a:ext cx="6608301" cy="2413283"/>
            <a:chOff x="2383299" y="1318273"/>
            <a:chExt cx="8191228" cy="2817378"/>
          </a:xfrm>
        </p:grpSpPr>
        <p:pic>
          <p:nvPicPr>
            <p:cNvPr id="17" name="图片 16"/>
            <p:cNvPicPr>
              <a:picLocks noChangeAspect="1"/>
            </p:cNvPicPr>
            <p:nvPr/>
          </p:nvPicPr>
          <p:blipFill rotWithShape="1">
            <a:blip r:embed="rId4"/>
            <a:srcRect r="47897" b="40091"/>
            <a:stretch/>
          </p:blipFill>
          <p:spPr>
            <a:xfrm>
              <a:off x="7099270" y="1318273"/>
              <a:ext cx="3475257" cy="2817378"/>
            </a:xfrm>
            <a:prstGeom prst="rect">
              <a:avLst/>
            </a:prstGeom>
            <a:ln w="19050">
              <a:solidFill>
                <a:schemeClr val="accent6">
                  <a:lumMod val="75000"/>
                </a:schemeClr>
              </a:solidFill>
            </a:ln>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5155" y="1534297"/>
              <a:ext cx="2880765" cy="1618407"/>
            </a:xfrm>
            <a:prstGeom prst="rect">
              <a:avLst/>
            </a:prstGeom>
          </p:spPr>
        </p:pic>
        <p:sp>
          <p:nvSpPr>
            <p:cNvPr id="19" name="矩形 18"/>
            <p:cNvSpPr/>
            <p:nvPr/>
          </p:nvSpPr>
          <p:spPr>
            <a:xfrm>
              <a:off x="2383299" y="1318273"/>
              <a:ext cx="3497179" cy="2817378"/>
            </a:xfrm>
            <a:prstGeom prst="rect">
              <a:avLst/>
            </a:prstGeom>
            <a:no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1" name="文本框 20"/>
                <p:cNvSpPr txBox="1"/>
                <p:nvPr/>
              </p:nvSpPr>
              <p:spPr>
                <a:xfrm>
                  <a:off x="3463418" y="3334497"/>
                  <a:ext cx="1475134" cy="414407"/>
                </a:xfrm>
                <a:prstGeom prst="rect">
                  <a:avLst/>
                </a:prstGeom>
                <a:noFill/>
              </p:spPr>
              <p:txBody>
                <a:bodyPr wrap="none" lIns="0" tIns="0" rIns="0" bIns="0" rtlCol="0">
                  <a:spAutoFit/>
                </a:bodyPr>
                <a:lstStyle/>
                <a:p>
                  <a:r>
                    <a:rPr lang="zh-CN" altLang="en-US" sz="1600" dirty="0" smtClean="0">
                      <a:solidFill>
                        <a:schemeClr val="bg1"/>
                      </a:solidFill>
                    </a:rPr>
                    <a:t>迁移率</a:t>
                  </a:r>
                  <a14:m>
                    <m:oMath xmlns:m="http://schemas.openxmlformats.org/officeDocument/2006/math">
                      <m:r>
                        <a:rPr lang="zh-CN" altLang="en-US" sz="1600" i="1" smtClean="0">
                          <a:solidFill>
                            <a:schemeClr val="bg1"/>
                          </a:solidFill>
                          <a:latin typeface="Cambria Math" panose="02040503050406030204" pitchFamily="18" charset="0"/>
                        </a:rPr>
                        <m:t>𝜇</m:t>
                      </m:r>
                      <m:r>
                        <a:rPr lang="en-US" altLang="zh-CN" sz="1600" i="1">
                          <a:solidFill>
                            <a:schemeClr val="bg1"/>
                          </a:solidFill>
                          <a:latin typeface="Cambria Math" panose="02040503050406030204" pitchFamily="18" charset="0"/>
                        </a:rPr>
                        <m:t>=</m:t>
                      </m:r>
                      <m:f>
                        <m:fPr>
                          <m:ctrlPr>
                            <a:rPr lang="en-US" altLang="zh-CN" sz="1600" i="1" smtClean="0">
                              <a:solidFill>
                                <a:schemeClr val="bg1"/>
                              </a:solidFill>
                              <a:latin typeface="Cambria Math" charset="0"/>
                            </a:rPr>
                          </m:ctrlPr>
                        </m:fPr>
                        <m:num>
                          <m:r>
                            <a:rPr lang="en-US" altLang="zh-CN" sz="1600" i="1">
                              <a:solidFill>
                                <a:schemeClr val="bg1"/>
                              </a:solidFill>
                              <a:latin typeface="Cambria Math" panose="02040503050406030204" pitchFamily="18" charset="0"/>
                              <a:ea typeface="Cambria Math" panose="02040503050406030204" pitchFamily="18" charset="0"/>
                            </a:rPr>
                            <m:t>𝜎</m:t>
                          </m:r>
                        </m:num>
                        <m:den>
                          <m:r>
                            <m:rPr>
                              <m:sty m:val="p"/>
                            </m:rPr>
                            <a:rPr lang="en-US" altLang="zh-CN" sz="1600" i="1">
                              <a:solidFill>
                                <a:schemeClr val="bg1"/>
                              </a:solidFill>
                              <a:latin typeface="Cambria Math" panose="02040503050406030204" pitchFamily="18" charset="0"/>
                            </a:rPr>
                            <m:t>n</m:t>
                          </m:r>
                          <m:r>
                            <a:rPr lang="en-US" altLang="zh-CN" sz="1600" b="0" i="1" smtClean="0">
                              <a:solidFill>
                                <a:schemeClr val="bg1"/>
                              </a:solidFill>
                              <a:latin typeface="Cambria Math" panose="02040503050406030204" pitchFamily="18" charset="0"/>
                            </a:rPr>
                            <m:t>𝑞</m:t>
                          </m:r>
                        </m:den>
                      </m:f>
                    </m:oMath>
                  </a14:m>
                  <a:endParaRPr lang="zh-CN" altLang="en-US" sz="1600" dirty="0">
                    <a:solidFill>
                      <a:schemeClr val="bg1"/>
                    </a:solidFill>
                  </a:endParaRPr>
                </a:p>
              </p:txBody>
            </p:sp>
          </mc:Choice>
          <mc:Fallback xmlns="">
            <p:sp>
              <p:nvSpPr>
                <p:cNvPr id="21" name="文本框 20"/>
                <p:cNvSpPr txBox="1">
                  <a:spLocks noRot="1" noChangeAspect="1" noMove="1" noResize="1" noEditPoints="1" noAdjustHandles="1" noChangeArrowheads="1" noChangeShapeType="1" noTextEdit="1"/>
                </p:cNvSpPr>
                <p:nvPr/>
              </p:nvSpPr>
              <p:spPr>
                <a:xfrm>
                  <a:off x="3463418" y="3334497"/>
                  <a:ext cx="1475134" cy="414407"/>
                </a:xfrm>
                <a:prstGeom prst="rect">
                  <a:avLst/>
                </a:prstGeom>
                <a:blipFill rotWithShape="0">
                  <a:blip r:embed="rId6"/>
                  <a:stretch>
                    <a:fillRect l="-10769" t="-12069" r="-2564" b="-15517"/>
                  </a:stretch>
                </a:blipFill>
              </p:spPr>
              <p:txBody>
                <a:bodyPr/>
                <a:lstStyle/>
                <a:p>
                  <a:r>
                    <a:rPr lang="zh-CN" altLang="en-US">
                      <a:noFill/>
                    </a:rPr>
                    <a:t> </a:t>
                  </a:r>
                </a:p>
              </p:txBody>
            </p:sp>
          </mc:Fallback>
        </mc:AlternateContent>
        <p:sp>
          <p:nvSpPr>
            <p:cNvPr id="22" name="矩形 21"/>
            <p:cNvSpPr/>
            <p:nvPr/>
          </p:nvSpPr>
          <p:spPr>
            <a:xfrm>
              <a:off x="2599323" y="3726475"/>
              <a:ext cx="3280901" cy="395244"/>
            </a:xfrm>
            <a:prstGeom prst="rect">
              <a:avLst/>
            </a:prstGeom>
          </p:spPr>
          <p:txBody>
            <a:bodyPr wrap="none">
              <a:spAutoFit/>
            </a:bodyPr>
            <a:lstStyle/>
            <a:p>
              <a:r>
                <a:rPr lang="zh-CN" altLang="en-US" sz="1600" dirty="0">
                  <a:solidFill>
                    <a:schemeClr val="bg1"/>
                  </a:solidFill>
                  <a:latin typeface="arial" panose="020B0604020202020204" pitchFamily="34" charset="0"/>
                </a:rPr>
                <a:t>表征</a:t>
              </a:r>
              <a:r>
                <a:rPr lang="zh-CN" altLang="en-US" sz="1600" dirty="0" smtClean="0">
                  <a:solidFill>
                    <a:schemeClr val="bg1"/>
                  </a:solidFill>
                  <a:latin typeface="arial" panose="020B0604020202020204" pitchFamily="34" charset="0"/>
                </a:rPr>
                <a:t>载流子</a:t>
              </a:r>
              <a:r>
                <a:rPr lang="zh-CN" altLang="en-US" sz="1600" dirty="0">
                  <a:solidFill>
                    <a:schemeClr val="bg1"/>
                  </a:solidFill>
                  <a:latin typeface="arial" panose="020B0604020202020204" pitchFamily="34" charset="0"/>
                </a:rPr>
                <a:t>导电能力的大小</a:t>
              </a:r>
              <a:endParaRPr lang="zh-CN" altLang="en-US" sz="1600" dirty="0">
                <a:solidFill>
                  <a:schemeClr val="bg1"/>
                </a:solidFill>
              </a:endParaRPr>
            </a:p>
          </p:txBody>
        </p:sp>
      </p:grpSp>
    </p:spTree>
    <p:extLst>
      <p:ext uri="{BB962C8B-B14F-4D97-AF65-F5344CB8AC3E}">
        <p14:creationId xmlns:p14="http://schemas.microsoft.com/office/powerpoint/2010/main" val="14263795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3"/>
          <p:cNvSpPr txBox="1">
            <a:spLocks noChangeArrowheads="1"/>
          </p:cNvSpPr>
          <p:nvPr/>
        </p:nvSpPr>
        <p:spPr bwMode="auto">
          <a:xfrm>
            <a:off x="5134760" y="3022503"/>
            <a:ext cx="3581728" cy="586957"/>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a:r>
              <a:rPr lang="zh-CN" altLang="en-US" sz="3200" dirty="0" smtClean="0">
                <a:solidFill>
                  <a:prstClr val="white"/>
                </a:solidFill>
                <a:effectLst/>
                <a:latin typeface="SimSun" charset="-122"/>
                <a:ea typeface="SimSun" charset="-122"/>
                <a:cs typeface="SimSun" charset="-122"/>
              </a:rPr>
              <a:t>石墨烯的制备方法</a:t>
            </a:r>
            <a:endParaRPr lang="zh-CN" altLang="en-US" sz="3200" dirty="0">
              <a:solidFill>
                <a:prstClr val="white"/>
              </a:solidFill>
              <a:effectLst/>
              <a:latin typeface="SimSun" charset="-122"/>
              <a:ea typeface="SimSun" charset="-122"/>
              <a:cs typeface="SimSun" charset="-122"/>
            </a:endParaRPr>
          </a:p>
        </p:txBody>
      </p:sp>
      <p:cxnSp>
        <p:nvCxnSpPr>
          <p:cNvPr id="56" name="Straight Connector 4"/>
          <p:cNvCxnSpPr/>
          <p:nvPr/>
        </p:nvCxnSpPr>
        <p:spPr>
          <a:xfrm>
            <a:off x="5210960" y="3638383"/>
            <a:ext cx="361240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 name="Group 1"/>
          <p:cNvGrpSpPr/>
          <p:nvPr/>
        </p:nvGrpSpPr>
        <p:grpSpPr>
          <a:xfrm>
            <a:off x="-2982769" y="3616264"/>
            <a:ext cx="6950890" cy="7035260"/>
            <a:chOff x="4297681" y="2137013"/>
            <a:chExt cx="3596640" cy="3640296"/>
          </a:xfrm>
        </p:grpSpPr>
        <p:sp>
          <p:nvSpPr>
            <p:cNvPr id="65" name="Line 699"/>
            <p:cNvSpPr>
              <a:spLocks noChangeShapeType="1"/>
            </p:cNvSpPr>
            <p:nvPr/>
          </p:nvSpPr>
          <p:spPr bwMode="auto">
            <a:xfrm flipH="1" flipV="1">
              <a:off x="6010042" y="2137013"/>
              <a:ext cx="971473" cy="229223"/>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6" name="Freeform 700"/>
            <p:cNvSpPr/>
            <p:nvPr/>
          </p:nvSpPr>
          <p:spPr bwMode="auto">
            <a:xfrm>
              <a:off x="6981517" y="2366236"/>
              <a:ext cx="912804" cy="1547262"/>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7" name="Freeform 701"/>
            <p:cNvSpPr/>
            <p:nvPr/>
          </p:nvSpPr>
          <p:spPr bwMode="auto">
            <a:xfrm>
              <a:off x="5240505" y="3913500"/>
              <a:ext cx="2653816" cy="1863809"/>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8" name="Line 702"/>
            <p:cNvSpPr>
              <a:spLocks noChangeShapeType="1"/>
            </p:cNvSpPr>
            <p:nvPr/>
          </p:nvSpPr>
          <p:spPr bwMode="auto">
            <a:xfrm>
              <a:off x="4440949" y="4633919"/>
              <a:ext cx="799556" cy="10205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69" name="Freeform 703"/>
            <p:cNvSpPr/>
            <p:nvPr/>
          </p:nvSpPr>
          <p:spPr bwMode="auto">
            <a:xfrm>
              <a:off x="4297681" y="3149337"/>
              <a:ext cx="143268" cy="1484584"/>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0" name="Line 704"/>
            <p:cNvSpPr>
              <a:spLocks noChangeShapeType="1"/>
            </p:cNvSpPr>
            <p:nvPr/>
          </p:nvSpPr>
          <p:spPr bwMode="auto">
            <a:xfrm flipH="1">
              <a:off x="5114925" y="2137013"/>
              <a:ext cx="895116" cy="2966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1" name="Freeform 705"/>
            <p:cNvSpPr/>
            <p:nvPr/>
          </p:nvSpPr>
          <p:spPr bwMode="auto">
            <a:xfrm>
              <a:off x="5112461" y="2348476"/>
              <a:ext cx="1871166" cy="103615"/>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2" name="Freeform 706"/>
            <p:cNvSpPr/>
            <p:nvPr/>
          </p:nvSpPr>
          <p:spPr bwMode="auto">
            <a:xfrm>
              <a:off x="4997636" y="4060857"/>
              <a:ext cx="242869" cy="1593654"/>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3" name="Freeform 707"/>
            <p:cNvSpPr/>
            <p:nvPr/>
          </p:nvSpPr>
          <p:spPr bwMode="auto">
            <a:xfrm>
              <a:off x="4997636" y="2442645"/>
              <a:ext cx="180104" cy="1618213"/>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4" name="Freeform 708"/>
            <p:cNvSpPr/>
            <p:nvPr/>
          </p:nvSpPr>
          <p:spPr bwMode="auto">
            <a:xfrm>
              <a:off x="5963651" y="4745799"/>
              <a:ext cx="409345" cy="1031510"/>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5" name="Freeform 709"/>
            <p:cNvSpPr/>
            <p:nvPr/>
          </p:nvSpPr>
          <p:spPr bwMode="auto">
            <a:xfrm>
              <a:off x="5963652" y="2348500"/>
              <a:ext cx="450260" cy="2397304"/>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6" name="Line 710"/>
            <p:cNvSpPr>
              <a:spLocks noChangeShapeType="1"/>
            </p:cNvSpPr>
            <p:nvPr/>
          </p:nvSpPr>
          <p:spPr bwMode="auto">
            <a:xfrm>
              <a:off x="6010042" y="2137015"/>
              <a:ext cx="24560" cy="21148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7" name="Line 711"/>
            <p:cNvSpPr>
              <a:spLocks noChangeShapeType="1"/>
            </p:cNvSpPr>
            <p:nvPr/>
          </p:nvSpPr>
          <p:spPr bwMode="auto">
            <a:xfrm flipH="1">
              <a:off x="4368632" y="2434349"/>
              <a:ext cx="751816" cy="71507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8" name="Line 712"/>
            <p:cNvSpPr>
              <a:spLocks noChangeShapeType="1"/>
            </p:cNvSpPr>
            <p:nvPr/>
          </p:nvSpPr>
          <p:spPr bwMode="auto">
            <a:xfrm flipH="1" flipV="1">
              <a:off x="7681469" y="3816627"/>
              <a:ext cx="212851" cy="9687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79" name="Line 713"/>
            <p:cNvSpPr>
              <a:spLocks noChangeShapeType="1"/>
            </p:cNvSpPr>
            <p:nvPr/>
          </p:nvSpPr>
          <p:spPr bwMode="auto">
            <a:xfrm flipH="1" flipV="1">
              <a:off x="6981510" y="2366234"/>
              <a:ext cx="237017" cy="63173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0" name="Line 714"/>
            <p:cNvSpPr>
              <a:spLocks noChangeShapeType="1"/>
            </p:cNvSpPr>
            <p:nvPr/>
          </p:nvSpPr>
          <p:spPr bwMode="auto">
            <a:xfrm flipH="1" flipV="1">
              <a:off x="7214834" y="2997969"/>
              <a:ext cx="466634" cy="818657"/>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1" name="Line 715"/>
            <p:cNvSpPr>
              <a:spLocks noChangeShapeType="1"/>
            </p:cNvSpPr>
            <p:nvPr/>
          </p:nvSpPr>
          <p:spPr bwMode="auto">
            <a:xfrm flipH="1" flipV="1">
              <a:off x="7681469" y="3816627"/>
              <a:ext cx="20465" cy="110245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2" name="Freeform 716"/>
            <p:cNvSpPr/>
            <p:nvPr/>
          </p:nvSpPr>
          <p:spPr bwMode="auto">
            <a:xfrm>
              <a:off x="5963652" y="4745802"/>
              <a:ext cx="1738283" cy="328828"/>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3" name="Line 717"/>
            <p:cNvSpPr>
              <a:spLocks noChangeShapeType="1"/>
            </p:cNvSpPr>
            <p:nvPr/>
          </p:nvSpPr>
          <p:spPr bwMode="auto">
            <a:xfrm>
              <a:off x="4997636" y="4060859"/>
              <a:ext cx="966016" cy="68494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4" name="Line 718"/>
            <p:cNvSpPr>
              <a:spLocks noChangeShapeType="1"/>
            </p:cNvSpPr>
            <p:nvPr/>
          </p:nvSpPr>
          <p:spPr bwMode="auto">
            <a:xfrm>
              <a:off x="4368632" y="3149421"/>
              <a:ext cx="629002" cy="91143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5" name="Line 719"/>
            <p:cNvSpPr>
              <a:spLocks noChangeShapeType="1"/>
            </p:cNvSpPr>
            <p:nvPr/>
          </p:nvSpPr>
          <p:spPr bwMode="auto">
            <a:xfrm flipH="1">
              <a:off x="4368634" y="2944756"/>
              <a:ext cx="809106" cy="20466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6" name="Line 720"/>
            <p:cNvSpPr>
              <a:spLocks noChangeShapeType="1"/>
            </p:cNvSpPr>
            <p:nvPr/>
          </p:nvSpPr>
          <p:spPr bwMode="auto">
            <a:xfrm flipH="1">
              <a:off x="5177742" y="2348501"/>
              <a:ext cx="856862" cy="59625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7" name="Line 721"/>
            <p:cNvSpPr>
              <a:spLocks noChangeShapeType="1"/>
            </p:cNvSpPr>
            <p:nvPr/>
          </p:nvSpPr>
          <p:spPr bwMode="auto">
            <a:xfrm flipH="1" flipV="1">
              <a:off x="6034604" y="2348500"/>
              <a:ext cx="1180232" cy="649470"/>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8" name="Freeform 722"/>
            <p:cNvSpPr/>
            <p:nvPr/>
          </p:nvSpPr>
          <p:spPr bwMode="auto">
            <a:xfrm>
              <a:off x="7214833" y="2997968"/>
              <a:ext cx="573059" cy="798191"/>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89" name="Freeform 723"/>
            <p:cNvSpPr/>
            <p:nvPr/>
          </p:nvSpPr>
          <p:spPr bwMode="auto">
            <a:xfrm>
              <a:off x="7193002" y="2997968"/>
              <a:ext cx="491195" cy="2076661"/>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0" name="Line 724"/>
            <p:cNvSpPr>
              <a:spLocks noChangeShapeType="1"/>
            </p:cNvSpPr>
            <p:nvPr/>
          </p:nvSpPr>
          <p:spPr bwMode="auto">
            <a:xfrm flipV="1">
              <a:off x="6413914" y="2997968"/>
              <a:ext cx="800921" cy="25651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1" name="Line 725"/>
            <p:cNvSpPr>
              <a:spLocks noChangeShapeType="1"/>
            </p:cNvSpPr>
            <p:nvPr/>
          </p:nvSpPr>
          <p:spPr bwMode="auto">
            <a:xfrm flipV="1">
              <a:off x="4997634" y="3254480"/>
              <a:ext cx="1416278" cy="8172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2" name="Freeform 726"/>
            <p:cNvSpPr/>
            <p:nvPr/>
          </p:nvSpPr>
          <p:spPr bwMode="auto">
            <a:xfrm>
              <a:off x="4440949" y="4071773"/>
              <a:ext cx="753165" cy="1069713"/>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3" name="Line 728"/>
            <p:cNvSpPr>
              <a:spLocks noChangeShapeType="1"/>
            </p:cNvSpPr>
            <p:nvPr/>
          </p:nvSpPr>
          <p:spPr bwMode="auto">
            <a:xfrm flipH="1">
              <a:off x="5194114" y="4745801"/>
              <a:ext cx="769538" cy="39568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4" name="Freeform 729"/>
            <p:cNvSpPr/>
            <p:nvPr/>
          </p:nvSpPr>
          <p:spPr bwMode="auto">
            <a:xfrm>
              <a:off x="5963654" y="3816625"/>
              <a:ext cx="1717818" cy="929177"/>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5" name="Freeform 730"/>
            <p:cNvSpPr/>
            <p:nvPr/>
          </p:nvSpPr>
          <p:spPr bwMode="auto">
            <a:xfrm>
              <a:off x="5254151" y="5500332"/>
              <a:ext cx="1756021" cy="158273"/>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6" name="Freeform 731"/>
            <p:cNvSpPr/>
            <p:nvPr/>
          </p:nvSpPr>
          <p:spPr bwMode="auto">
            <a:xfrm>
              <a:off x="5194116" y="5074626"/>
              <a:ext cx="2009806" cy="477551"/>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7" name="Line 732"/>
            <p:cNvSpPr>
              <a:spLocks noChangeShapeType="1"/>
            </p:cNvSpPr>
            <p:nvPr/>
          </p:nvSpPr>
          <p:spPr bwMode="auto">
            <a:xfrm>
              <a:off x="6413918" y="3254481"/>
              <a:ext cx="780454" cy="75316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98" name="Line 733"/>
            <p:cNvSpPr>
              <a:spLocks noChangeShapeType="1"/>
            </p:cNvSpPr>
            <p:nvPr/>
          </p:nvSpPr>
          <p:spPr bwMode="auto">
            <a:xfrm>
              <a:off x="5177745" y="2944750"/>
              <a:ext cx="1236173" cy="3097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grpSp>
      <p:grpSp>
        <p:nvGrpSpPr>
          <p:cNvPr id="99" name="Group 1"/>
          <p:cNvGrpSpPr/>
          <p:nvPr/>
        </p:nvGrpSpPr>
        <p:grpSpPr>
          <a:xfrm>
            <a:off x="9290190" y="-3412530"/>
            <a:ext cx="5803619" cy="5874063"/>
            <a:chOff x="4297681" y="2137013"/>
            <a:chExt cx="3596640" cy="3640296"/>
          </a:xfrm>
        </p:grpSpPr>
        <p:sp>
          <p:nvSpPr>
            <p:cNvPr id="100" name="Line 699"/>
            <p:cNvSpPr>
              <a:spLocks noChangeShapeType="1"/>
            </p:cNvSpPr>
            <p:nvPr/>
          </p:nvSpPr>
          <p:spPr bwMode="auto">
            <a:xfrm flipH="1" flipV="1">
              <a:off x="6010042" y="2137013"/>
              <a:ext cx="971473" cy="229223"/>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1" name="Freeform 700"/>
            <p:cNvSpPr/>
            <p:nvPr/>
          </p:nvSpPr>
          <p:spPr bwMode="auto">
            <a:xfrm>
              <a:off x="6981517" y="2366236"/>
              <a:ext cx="912804" cy="1547262"/>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2" name="Freeform 701"/>
            <p:cNvSpPr/>
            <p:nvPr/>
          </p:nvSpPr>
          <p:spPr bwMode="auto">
            <a:xfrm>
              <a:off x="5240505" y="3913500"/>
              <a:ext cx="2653816" cy="1863809"/>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3" name="Line 702"/>
            <p:cNvSpPr>
              <a:spLocks noChangeShapeType="1"/>
            </p:cNvSpPr>
            <p:nvPr/>
          </p:nvSpPr>
          <p:spPr bwMode="auto">
            <a:xfrm>
              <a:off x="4440949" y="4633919"/>
              <a:ext cx="799556" cy="10205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4" name="Freeform 703"/>
            <p:cNvSpPr/>
            <p:nvPr/>
          </p:nvSpPr>
          <p:spPr bwMode="auto">
            <a:xfrm>
              <a:off x="4297681" y="3149337"/>
              <a:ext cx="143268" cy="1484584"/>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5" name="Line 704"/>
            <p:cNvSpPr>
              <a:spLocks noChangeShapeType="1"/>
            </p:cNvSpPr>
            <p:nvPr/>
          </p:nvSpPr>
          <p:spPr bwMode="auto">
            <a:xfrm flipH="1">
              <a:off x="5114925" y="2137013"/>
              <a:ext cx="895116" cy="2966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6" name="Freeform 705"/>
            <p:cNvSpPr/>
            <p:nvPr/>
          </p:nvSpPr>
          <p:spPr bwMode="auto">
            <a:xfrm>
              <a:off x="5114925" y="2340343"/>
              <a:ext cx="1871166" cy="103615"/>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7" name="Freeform 706"/>
            <p:cNvSpPr/>
            <p:nvPr/>
          </p:nvSpPr>
          <p:spPr bwMode="auto">
            <a:xfrm>
              <a:off x="4997636" y="4060857"/>
              <a:ext cx="242869" cy="1593654"/>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8" name="Freeform 707"/>
            <p:cNvSpPr/>
            <p:nvPr/>
          </p:nvSpPr>
          <p:spPr bwMode="auto">
            <a:xfrm>
              <a:off x="4997636" y="2442645"/>
              <a:ext cx="180104" cy="1618213"/>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09" name="Freeform 708"/>
            <p:cNvSpPr/>
            <p:nvPr/>
          </p:nvSpPr>
          <p:spPr bwMode="auto">
            <a:xfrm>
              <a:off x="5963651" y="4745799"/>
              <a:ext cx="409345" cy="1031510"/>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0" name="Freeform 709"/>
            <p:cNvSpPr/>
            <p:nvPr/>
          </p:nvSpPr>
          <p:spPr bwMode="auto">
            <a:xfrm>
              <a:off x="5963652" y="2348500"/>
              <a:ext cx="450260" cy="2397304"/>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1" name="Line 710"/>
            <p:cNvSpPr>
              <a:spLocks noChangeShapeType="1"/>
            </p:cNvSpPr>
            <p:nvPr/>
          </p:nvSpPr>
          <p:spPr bwMode="auto">
            <a:xfrm>
              <a:off x="6010042" y="2137015"/>
              <a:ext cx="24560" cy="21148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2" name="Line 711"/>
            <p:cNvSpPr>
              <a:spLocks noChangeShapeType="1"/>
            </p:cNvSpPr>
            <p:nvPr/>
          </p:nvSpPr>
          <p:spPr bwMode="auto">
            <a:xfrm flipH="1">
              <a:off x="4368632" y="2434349"/>
              <a:ext cx="751816" cy="71507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3" name="Line 712"/>
            <p:cNvSpPr>
              <a:spLocks noChangeShapeType="1"/>
            </p:cNvSpPr>
            <p:nvPr/>
          </p:nvSpPr>
          <p:spPr bwMode="auto">
            <a:xfrm flipH="1" flipV="1">
              <a:off x="7681469" y="3816627"/>
              <a:ext cx="212851" cy="9687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4" name="Line 713"/>
            <p:cNvSpPr>
              <a:spLocks noChangeShapeType="1"/>
            </p:cNvSpPr>
            <p:nvPr/>
          </p:nvSpPr>
          <p:spPr bwMode="auto">
            <a:xfrm flipH="1" flipV="1">
              <a:off x="6972417" y="2367473"/>
              <a:ext cx="242415" cy="63049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5" name="Line 714"/>
            <p:cNvSpPr>
              <a:spLocks noChangeShapeType="1"/>
            </p:cNvSpPr>
            <p:nvPr/>
          </p:nvSpPr>
          <p:spPr bwMode="auto">
            <a:xfrm flipH="1" flipV="1">
              <a:off x="7214834" y="2997969"/>
              <a:ext cx="466634" cy="818657"/>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6" name="Line 715"/>
            <p:cNvSpPr>
              <a:spLocks noChangeShapeType="1"/>
            </p:cNvSpPr>
            <p:nvPr/>
          </p:nvSpPr>
          <p:spPr bwMode="auto">
            <a:xfrm flipH="1" flipV="1">
              <a:off x="7681469" y="3816627"/>
              <a:ext cx="20465" cy="110245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7" name="Freeform 716"/>
            <p:cNvSpPr/>
            <p:nvPr/>
          </p:nvSpPr>
          <p:spPr bwMode="auto">
            <a:xfrm>
              <a:off x="5963652" y="4745802"/>
              <a:ext cx="1738283" cy="328828"/>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8" name="Line 717"/>
            <p:cNvSpPr>
              <a:spLocks noChangeShapeType="1"/>
            </p:cNvSpPr>
            <p:nvPr/>
          </p:nvSpPr>
          <p:spPr bwMode="auto">
            <a:xfrm>
              <a:off x="4997636" y="4060859"/>
              <a:ext cx="966016" cy="68494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19" name="Line 718"/>
            <p:cNvSpPr>
              <a:spLocks noChangeShapeType="1"/>
            </p:cNvSpPr>
            <p:nvPr/>
          </p:nvSpPr>
          <p:spPr bwMode="auto">
            <a:xfrm>
              <a:off x="4368632" y="3149421"/>
              <a:ext cx="629002" cy="911438"/>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0" name="Line 719"/>
            <p:cNvSpPr>
              <a:spLocks noChangeShapeType="1"/>
            </p:cNvSpPr>
            <p:nvPr/>
          </p:nvSpPr>
          <p:spPr bwMode="auto">
            <a:xfrm flipH="1">
              <a:off x="4368634" y="2944756"/>
              <a:ext cx="809106" cy="20466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1" name="Line 720"/>
            <p:cNvSpPr>
              <a:spLocks noChangeShapeType="1"/>
            </p:cNvSpPr>
            <p:nvPr/>
          </p:nvSpPr>
          <p:spPr bwMode="auto">
            <a:xfrm flipH="1">
              <a:off x="5177742" y="2348501"/>
              <a:ext cx="856862" cy="59625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2" name="Line 721"/>
            <p:cNvSpPr>
              <a:spLocks noChangeShapeType="1"/>
            </p:cNvSpPr>
            <p:nvPr/>
          </p:nvSpPr>
          <p:spPr bwMode="auto">
            <a:xfrm flipH="1" flipV="1">
              <a:off x="6034604" y="2348500"/>
              <a:ext cx="1180232" cy="649470"/>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3" name="Freeform 722"/>
            <p:cNvSpPr/>
            <p:nvPr/>
          </p:nvSpPr>
          <p:spPr bwMode="auto">
            <a:xfrm>
              <a:off x="7214833" y="2997968"/>
              <a:ext cx="573059" cy="798191"/>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4" name="Freeform 723"/>
            <p:cNvSpPr/>
            <p:nvPr/>
          </p:nvSpPr>
          <p:spPr bwMode="auto">
            <a:xfrm>
              <a:off x="7193002" y="2997968"/>
              <a:ext cx="491195" cy="2076661"/>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5" name="Line 724"/>
            <p:cNvSpPr>
              <a:spLocks noChangeShapeType="1"/>
            </p:cNvSpPr>
            <p:nvPr/>
          </p:nvSpPr>
          <p:spPr bwMode="auto">
            <a:xfrm flipV="1">
              <a:off x="6413914" y="2997968"/>
              <a:ext cx="800921" cy="25651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6" name="Line 725"/>
            <p:cNvSpPr>
              <a:spLocks noChangeShapeType="1"/>
            </p:cNvSpPr>
            <p:nvPr/>
          </p:nvSpPr>
          <p:spPr bwMode="auto">
            <a:xfrm flipV="1">
              <a:off x="4997634" y="3254480"/>
              <a:ext cx="1416278" cy="817292"/>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7" name="Freeform 726"/>
            <p:cNvSpPr/>
            <p:nvPr/>
          </p:nvSpPr>
          <p:spPr bwMode="auto">
            <a:xfrm>
              <a:off x="4440949" y="4071773"/>
              <a:ext cx="753165" cy="1069713"/>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8" name="Line 728"/>
            <p:cNvSpPr>
              <a:spLocks noChangeShapeType="1"/>
            </p:cNvSpPr>
            <p:nvPr/>
          </p:nvSpPr>
          <p:spPr bwMode="auto">
            <a:xfrm flipH="1">
              <a:off x="5194114" y="4745801"/>
              <a:ext cx="769538" cy="395684"/>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29" name="Freeform 729"/>
            <p:cNvSpPr/>
            <p:nvPr/>
          </p:nvSpPr>
          <p:spPr bwMode="auto">
            <a:xfrm>
              <a:off x="5963654" y="3816625"/>
              <a:ext cx="1717818" cy="929177"/>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0" name="Freeform 730"/>
            <p:cNvSpPr/>
            <p:nvPr/>
          </p:nvSpPr>
          <p:spPr bwMode="auto">
            <a:xfrm>
              <a:off x="5254151" y="5500332"/>
              <a:ext cx="1756021" cy="158273"/>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1" name="Freeform 731"/>
            <p:cNvSpPr/>
            <p:nvPr/>
          </p:nvSpPr>
          <p:spPr bwMode="auto">
            <a:xfrm>
              <a:off x="5194116" y="5074626"/>
              <a:ext cx="2009806" cy="477551"/>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2" name="Line 732"/>
            <p:cNvSpPr>
              <a:spLocks noChangeShapeType="1"/>
            </p:cNvSpPr>
            <p:nvPr/>
          </p:nvSpPr>
          <p:spPr bwMode="auto">
            <a:xfrm>
              <a:off x="6413918" y="3254481"/>
              <a:ext cx="780454" cy="753166"/>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sp>
          <p:nvSpPr>
            <p:cNvPr id="133" name="Line 733"/>
            <p:cNvSpPr>
              <a:spLocks noChangeShapeType="1"/>
            </p:cNvSpPr>
            <p:nvPr/>
          </p:nvSpPr>
          <p:spPr bwMode="auto">
            <a:xfrm>
              <a:off x="5177745" y="2944750"/>
              <a:ext cx="1236173" cy="309725"/>
            </a:xfrm>
            <a:prstGeom prst="line">
              <a:avLst/>
            </a:prstGeom>
            <a:noFill/>
            <a:ln w="19050">
              <a:solidFill>
                <a:srgbClr val="54D0CA">
                  <a:alpha val="31000"/>
                </a:srgb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a:solidFill>
                  <a:prstClr val="black"/>
                </a:solidFill>
              </a:endParaRPr>
            </a:p>
          </p:txBody>
        </p:sp>
      </p:grpSp>
      <p:grpSp>
        <p:nvGrpSpPr>
          <p:cNvPr id="2" name="组合 1"/>
          <p:cNvGrpSpPr/>
          <p:nvPr/>
        </p:nvGrpSpPr>
        <p:grpSpPr>
          <a:xfrm>
            <a:off x="2553194" y="2109078"/>
            <a:ext cx="3784654" cy="771623"/>
            <a:chOff x="2553194" y="2109078"/>
            <a:chExt cx="3784654" cy="771623"/>
          </a:xfrm>
        </p:grpSpPr>
        <p:sp>
          <p:nvSpPr>
            <p:cNvPr id="54" name="Rectangle 1"/>
            <p:cNvSpPr/>
            <p:nvPr/>
          </p:nvSpPr>
          <p:spPr>
            <a:xfrm>
              <a:off x="2553195" y="2115243"/>
              <a:ext cx="3784653" cy="759293"/>
            </a:xfrm>
            <a:prstGeom prst="rect">
              <a:avLst/>
            </a:prstGeom>
            <a:gradFill flip="none" rotWithShape="1">
              <a:gsLst>
                <a:gs pos="87000">
                  <a:srgbClr val="2A9995">
                    <a:alpha val="40000"/>
                  </a:srgbClr>
                </a:gs>
                <a:gs pos="0">
                  <a:srgbClr val="8EE0DC">
                    <a:alpha val="7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ko-KR" altLang="en-US">
                <a:solidFill>
                  <a:prstClr val="white"/>
                </a:solidFill>
              </a:endParaRPr>
            </a:p>
          </p:txBody>
        </p:sp>
        <p:sp>
          <p:nvSpPr>
            <p:cNvPr id="57" name="Rectangle 3"/>
            <p:cNvSpPr txBox="1">
              <a:spLocks noChangeArrowheads="1"/>
            </p:cNvSpPr>
            <p:nvPr/>
          </p:nvSpPr>
          <p:spPr bwMode="auto">
            <a:xfrm>
              <a:off x="5134760" y="2109078"/>
              <a:ext cx="774482" cy="771623"/>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a:r>
                <a:rPr lang="en-US" altLang="ko-KR" dirty="0" smtClean="0">
                  <a:solidFill>
                    <a:prstClr val="white"/>
                  </a:solidFill>
                  <a:effectLst/>
                  <a:latin typeface="Calibri" panose="020F0502020204030204" pitchFamily="34" charset="0"/>
                </a:rPr>
                <a:t>0</a:t>
              </a:r>
              <a:r>
                <a:rPr lang="en-US" altLang="zh-CN" dirty="0">
                  <a:solidFill>
                    <a:prstClr val="white"/>
                  </a:solidFill>
                  <a:effectLst/>
                  <a:latin typeface="Calibri" panose="020F0502020204030204" pitchFamily="34" charset="0"/>
                </a:rPr>
                <a:t>3</a:t>
              </a:r>
              <a:endParaRPr lang="en-US" altLang="ko-KR" dirty="0">
                <a:solidFill>
                  <a:prstClr val="white"/>
                </a:solidFill>
                <a:effectLst/>
                <a:latin typeface="Calibri" panose="020F0502020204030204" pitchFamily="34" charset="0"/>
              </a:endParaRPr>
            </a:p>
          </p:txBody>
        </p:sp>
        <p:sp>
          <p:nvSpPr>
            <p:cNvPr id="58" name="Rectangle 3"/>
            <p:cNvSpPr txBox="1">
              <a:spLocks noChangeArrowheads="1"/>
            </p:cNvSpPr>
            <p:nvPr/>
          </p:nvSpPr>
          <p:spPr bwMode="auto">
            <a:xfrm>
              <a:off x="2553194" y="2309133"/>
              <a:ext cx="2657765" cy="309958"/>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a:r>
                <a:rPr lang="zh-CN" altLang="en-US" sz="14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latin typeface="SimSun" charset="-122"/>
                  <a:ea typeface="SimSun" charset="-122"/>
                  <a:cs typeface="SimSun" charset="-122"/>
                </a:rPr>
                <a:t>大尺寸单晶石墨烯的超快制备</a:t>
              </a:r>
              <a:endParaRPr lang="en-US" altLang="zh-CN" sz="1400" dirty="0">
                <a:gradFill>
                  <a:gsLst>
                    <a:gs pos="0">
                      <a:schemeClr val="bg1"/>
                    </a:gs>
                    <a:gs pos="100000">
                      <a:schemeClr val="bg1">
                        <a:alpha val="70000"/>
                      </a:schemeClr>
                    </a:gs>
                  </a:gsLst>
                  <a:lin ang="2700000" scaled="1"/>
                </a:gradFill>
                <a:effectLst>
                  <a:outerShdw blurRad="38100" dist="38100" dir="2700000" algn="tl">
                    <a:srgbClr val="000000">
                      <a:alpha val="43137"/>
                    </a:srgbClr>
                  </a:outerShdw>
                </a:effectLst>
                <a:latin typeface="SimSun" charset="-122"/>
                <a:ea typeface="SimSun" charset="-122"/>
                <a:cs typeface="SimSun" charset="-122"/>
              </a:endParaRPr>
            </a:p>
          </p:txBody>
        </p:sp>
      </p:grpSp>
      <p:cxnSp>
        <p:nvCxnSpPr>
          <p:cNvPr id="134" name="Straight Connector 4"/>
          <p:cNvCxnSpPr/>
          <p:nvPr/>
        </p:nvCxnSpPr>
        <p:spPr>
          <a:xfrm>
            <a:off x="5210960" y="3638383"/>
            <a:ext cx="361240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35" name="Rectangle 3"/>
          <p:cNvSpPr txBox="1">
            <a:spLocks noChangeArrowheads="1"/>
          </p:cNvSpPr>
          <p:nvPr/>
        </p:nvSpPr>
        <p:spPr bwMode="auto">
          <a:xfrm>
            <a:off x="5157548" y="3806437"/>
            <a:ext cx="3927476" cy="309958"/>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a:r>
              <a:rPr lang="en-US" altLang="ko-KR" sz="1400" b="0" dirty="0" smtClean="0">
                <a:solidFill>
                  <a:prstClr val="white">
                    <a:lumMod val="95000"/>
                  </a:prstClr>
                </a:solidFill>
                <a:effectLst/>
                <a:latin typeface="Calibri" panose="020F0502020204030204" pitchFamily="34" charset="0"/>
              </a:rPr>
              <a:t>0</a:t>
            </a:r>
            <a:r>
              <a:rPr lang="en-US" altLang="zh-CN" sz="1400" b="0" dirty="0">
                <a:solidFill>
                  <a:prstClr val="white">
                    <a:lumMod val="95000"/>
                  </a:prstClr>
                </a:solidFill>
                <a:effectLst/>
                <a:latin typeface="Calibri" panose="020F0502020204030204" pitchFamily="34" charset="0"/>
              </a:rPr>
              <a:t>3</a:t>
            </a:r>
            <a:r>
              <a:rPr lang="en-US" altLang="ko-KR" sz="1400" b="0" dirty="0" smtClean="0">
                <a:solidFill>
                  <a:prstClr val="white">
                    <a:lumMod val="95000"/>
                  </a:prstClr>
                </a:solidFill>
                <a:effectLst/>
                <a:latin typeface="Calibri" panose="020F0502020204030204" pitchFamily="34" charset="0"/>
              </a:rPr>
              <a:t>-1</a:t>
            </a:r>
            <a:r>
              <a:rPr lang="en-US" altLang="ko-KR" sz="1400" b="0" dirty="0">
                <a:solidFill>
                  <a:prstClr val="white">
                    <a:lumMod val="95000"/>
                  </a:prstClr>
                </a:solidFill>
                <a:effectLst/>
                <a:latin typeface="Calibri" panose="020F0502020204030204" pitchFamily="34" charset="0"/>
              </a:rPr>
              <a:t>. </a:t>
            </a:r>
            <a:r>
              <a:rPr lang="zh-CN" altLang="en-US" sz="1400" b="0" dirty="0" smtClean="0">
                <a:solidFill>
                  <a:prstClr val="white">
                    <a:lumMod val="95000"/>
                  </a:prstClr>
                </a:solidFill>
                <a:effectLst/>
                <a:latin typeface="Calibri" panose="020F0502020204030204" pitchFamily="34" charset="0"/>
              </a:rPr>
              <a:t>机械剥离石墨法</a:t>
            </a:r>
            <a:endParaRPr lang="en-US" altLang="ko-KR" sz="1400" b="0" dirty="0">
              <a:solidFill>
                <a:prstClr val="white">
                  <a:lumMod val="95000"/>
                </a:prstClr>
              </a:solidFill>
              <a:effectLst/>
              <a:latin typeface="Calibri" panose="020F0502020204030204" pitchFamily="34" charset="0"/>
            </a:endParaRPr>
          </a:p>
        </p:txBody>
      </p:sp>
      <p:sp>
        <p:nvSpPr>
          <p:cNvPr id="136" name="Rectangle 3"/>
          <p:cNvSpPr txBox="1">
            <a:spLocks noChangeArrowheads="1"/>
          </p:cNvSpPr>
          <p:nvPr/>
        </p:nvSpPr>
        <p:spPr bwMode="auto">
          <a:xfrm>
            <a:off x="5157548" y="4125525"/>
            <a:ext cx="3927476" cy="309958"/>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a:r>
              <a:rPr lang="en-US" altLang="ko-KR" sz="1400" b="0" dirty="0" smtClean="0">
                <a:solidFill>
                  <a:prstClr val="white">
                    <a:lumMod val="95000"/>
                  </a:prstClr>
                </a:solidFill>
                <a:effectLst/>
                <a:latin typeface="Calibri" panose="020F0502020204030204" pitchFamily="34" charset="0"/>
              </a:rPr>
              <a:t>0</a:t>
            </a:r>
            <a:r>
              <a:rPr lang="en-US" altLang="zh-CN" sz="1400" b="0" dirty="0" smtClean="0">
                <a:solidFill>
                  <a:prstClr val="white">
                    <a:lumMod val="95000"/>
                  </a:prstClr>
                </a:solidFill>
                <a:effectLst/>
                <a:latin typeface="Calibri" panose="020F0502020204030204" pitchFamily="34" charset="0"/>
              </a:rPr>
              <a:t>3</a:t>
            </a:r>
            <a:r>
              <a:rPr lang="en-US" altLang="ko-KR" sz="1400" b="0" dirty="0" smtClean="0">
                <a:solidFill>
                  <a:prstClr val="white">
                    <a:lumMod val="95000"/>
                  </a:prstClr>
                </a:solidFill>
                <a:effectLst/>
                <a:latin typeface="Calibri" panose="020F0502020204030204" pitchFamily="34" charset="0"/>
              </a:rPr>
              <a:t>-2</a:t>
            </a:r>
            <a:r>
              <a:rPr lang="en-US" altLang="ko-KR" sz="1400" b="0" dirty="0">
                <a:solidFill>
                  <a:prstClr val="white">
                    <a:lumMod val="95000"/>
                  </a:prstClr>
                </a:solidFill>
                <a:effectLst/>
                <a:latin typeface="Calibri" panose="020F0502020204030204" pitchFamily="34" charset="0"/>
              </a:rPr>
              <a:t>. </a:t>
            </a:r>
            <a:r>
              <a:rPr lang="zh-CN" altLang="en-US" sz="1400" b="0" dirty="0" smtClean="0">
                <a:solidFill>
                  <a:prstClr val="white">
                    <a:lumMod val="95000"/>
                  </a:prstClr>
                </a:solidFill>
                <a:effectLst/>
                <a:latin typeface="Calibri" panose="020F0502020204030204" pitchFamily="34" charset="0"/>
              </a:rPr>
              <a:t>晶体表面外延生长法</a:t>
            </a:r>
            <a:endParaRPr lang="en-US" altLang="ko-KR" sz="1400" b="0" dirty="0">
              <a:solidFill>
                <a:prstClr val="white">
                  <a:lumMod val="95000"/>
                </a:prstClr>
              </a:solidFill>
              <a:effectLst/>
              <a:latin typeface="Calibri" panose="020F0502020204030204" pitchFamily="34" charset="0"/>
            </a:endParaRPr>
          </a:p>
        </p:txBody>
      </p:sp>
      <p:sp>
        <p:nvSpPr>
          <p:cNvPr id="137" name="Rectangle 3"/>
          <p:cNvSpPr txBox="1">
            <a:spLocks noChangeArrowheads="1"/>
          </p:cNvSpPr>
          <p:nvPr/>
        </p:nvSpPr>
        <p:spPr bwMode="auto">
          <a:xfrm>
            <a:off x="5157548" y="4435087"/>
            <a:ext cx="3927476" cy="309958"/>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a:r>
              <a:rPr lang="en-US" altLang="ko-KR" sz="1400" b="0" dirty="0" smtClean="0">
                <a:solidFill>
                  <a:prstClr val="white">
                    <a:lumMod val="95000"/>
                  </a:prstClr>
                </a:solidFill>
                <a:effectLst/>
                <a:latin typeface="Calibri" panose="020F0502020204030204" pitchFamily="34" charset="0"/>
              </a:rPr>
              <a:t>0</a:t>
            </a:r>
            <a:r>
              <a:rPr lang="en-US" altLang="zh-CN" sz="1400" b="0" dirty="0" smtClean="0">
                <a:solidFill>
                  <a:prstClr val="white">
                    <a:lumMod val="95000"/>
                  </a:prstClr>
                </a:solidFill>
                <a:effectLst/>
                <a:latin typeface="Calibri" panose="020F0502020204030204" pitchFamily="34" charset="0"/>
              </a:rPr>
              <a:t>3</a:t>
            </a:r>
            <a:r>
              <a:rPr lang="en-US" altLang="ko-KR" sz="1400" b="0" dirty="0" smtClean="0">
                <a:solidFill>
                  <a:prstClr val="white">
                    <a:lumMod val="95000"/>
                  </a:prstClr>
                </a:solidFill>
                <a:effectLst/>
                <a:latin typeface="Calibri" panose="020F0502020204030204" pitchFamily="34" charset="0"/>
              </a:rPr>
              <a:t>-3. </a:t>
            </a:r>
            <a:r>
              <a:rPr lang="zh-CN" altLang="en-US" sz="1400" b="0" dirty="0" smtClean="0">
                <a:solidFill>
                  <a:prstClr val="white">
                    <a:lumMod val="95000"/>
                  </a:prstClr>
                </a:solidFill>
                <a:effectLst/>
                <a:latin typeface="Calibri" panose="020F0502020204030204" pitchFamily="34" charset="0"/>
              </a:rPr>
              <a:t>化学气相沉积法</a:t>
            </a:r>
            <a:endParaRPr lang="en-US" altLang="ko-KR" sz="1400" b="0" dirty="0">
              <a:solidFill>
                <a:prstClr val="white">
                  <a:lumMod val="95000"/>
                </a:prstClr>
              </a:solidFill>
              <a:effectLst/>
              <a:latin typeface="Calibri" panose="020F0502020204030204" pitchFamily="34" charset="0"/>
            </a:endParaRPr>
          </a:p>
        </p:txBody>
      </p:sp>
    </p:spTree>
    <p:extLst>
      <p:ext uri="{BB962C8B-B14F-4D97-AF65-F5344CB8AC3E}">
        <p14:creationId xmlns:p14="http://schemas.microsoft.com/office/powerpoint/2010/main" val="12688596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1+#ppt_w/2"/>
                                          </p:val>
                                        </p:tav>
                                        <p:tav tm="100000">
                                          <p:val>
                                            <p:strVal val="#ppt_x"/>
                                          </p:val>
                                        </p:tav>
                                      </p:tavLst>
                                    </p:anim>
                                    <p:anim calcmode="lin" valueType="num">
                                      <p:cBhvr additive="base">
                                        <p:cTn id="8" dur="500" fill="hold"/>
                                        <p:tgtEl>
                                          <p:spTgt spid="99"/>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0-#ppt_w/2"/>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7"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ppt_w/2"/>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12" presetClass="entr" presetSubtype="1" fill="hold" grpId="0" nodeType="afterEffect">
                                  <p:stCondLst>
                                    <p:cond delay="0"/>
                                  </p:stCondLst>
                                  <p:iterate type="lt">
                                    <p:tmPct val="10000"/>
                                  </p:iterate>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p:tgtEl>
                                          <p:spTgt spid="55"/>
                                        </p:tgtEl>
                                        <p:attrNameLst>
                                          <p:attrName>ppt_y</p:attrName>
                                        </p:attrNameLst>
                                      </p:cBhvr>
                                      <p:tavLst>
                                        <p:tav tm="0">
                                          <p:val>
                                            <p:strVal val="#ppt_y-#ppt_h*1.125000"/>
                                          </p:val>
                                        </p:tav>
                                        <p:tav tm="100000">
                                          <p:val>
                                            <p:strVal val="#ppt_y"/>
                                          </p:val>
                                        </p:tav>
                                      </p:tavLst>
                                    </p:anim>
                                    <p:animEffect transition="in" filter="wipe(down)">
                                      <p:cBhvr>
                                        <p:cTn id="24" dur="500"/>
                                        <p:tgtEl>
                                          <p:spTgt spid="55"/>
                                        </p:tgtEl>
                                      </p:cBhvr>
                                    </p:animEffect>
                                  </p:childTnLst>
                                </p:cTn>
                              </p:par>
                            </p:childTnLst>
                          </p:cTn>
                        </p:par>
                        <p:par>
                          <p:cTn id="25" fill="hold">
                            <p:stCondLst>
                              <p:cond delay="1850"/>
                            </p:stCondLst>
                            <p:childTnLst>
                              <p:par>
                                <p:cTn id="26" presetID="22" presetClass="entr" presetSubtype="8"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wipe(left)">
                                      <p:cBhvr>
                                        <p:cTn id="28" dur="500"/>
                                        <p:tgtEl>
                                          <p:spTgt spid="56"/>
                                        </p:tgtEl>
                                      </p:cBhvr>
                                    </p:animEffect>
                                  </p:childTnLst>
                                </p:cTn>
                              </p:par>
                            </p:childTnLst>
                          </p:cTn>
                        </p:par>
                        <p:par>
                          <p:cTn id="29" fill="hold">
                            <p:stCondLst>
                              <p:cond delay="2350"/>
                            </p:stCondLst>
                            <p:childTnLst>
                              <p:par>
                                <p:cTn id="30" presetID="22" presetClass="entr" presetSubtype="8" fill="hold" nodeType="afterEffect">
                                  <p:stCondLst>
                                    <p:cond delay="0"/>
                                  </p:stCondLst>
                                  <p:childTnLst>
                                    <p:set>
                                      <p:cBhvr>
                                        <p:cTn id="31" dur="1" fill="hold">
                                          <p:stCondLst>
                                            <p:cond delay="0"/>
                                          </p:stCondLst>
                                        </p:cTn>
                                        <p:tgtEl>
                                          <p:spTgt spid="134"/>
                                        </p:tgtEl>
                                        <p:attrNameLst>
                                          <p:attrName>style.visibility</p:attrName>
                                        </p:attrNameLst>
                                      </p:cBhvr>
                                      <p:to>
                                        <p:strVal val="visible"/>
                                      </p:to>
                                    </p:set>
                                    <p:animEffect transition="in" filter="wipe(left)">
                                      <p:cBhvr>
                                        <p:cTn id="32" dur="500"/>
                                        <p:tgtEl>
                                          <p:spTgt spid="134"/>
                                        </p:tgtEl>
                                      </p:cBhvr>
                                    </p:animEffect>
                                  </p:childTnLst>
                                </p:cTn>
                              </p:par>
                            </p:childTnLst>
                          </p:cTn>
                        </p:par>
                        <p:par>
                          <p:cTn id="33" fill="hold">
                            <p:stCondLst>
                              <p:cond delay="2850"/>
                            </p:stCondLst>
                            <p:childTnLst>
                              <p:par>
                                <p:cTn id="34" presetID="53" presetClass="entr" presetSubtype="16" fill="hold" grpId="0" nodeType="afterEffect">
                                  <p:stCondLst>
                                    <p:cond delay="0"/>
                                  </p:stCondLst>
                                  <p:iterate type="lt">
                                    <p:tmPct val="10000"/>
                                  </p:iterate>
                                  <p:childTnLst>
                                    <p:set>
                                      <p:cBhvr>
                                        <p:cTn id="35" dur="1" fill="hold">
                                          <p:stCondLst>
                                            <p:cond delay="0"/>
                                          </p:stCondLst>
                                        </p:cTn>
                                        <p:tgtEl>
                                          <p:spTgt spid="135"/>
                                        </p:tgtEl>
                                        <p:attrNameLst>
                                          <p:attrName>style.visibility</p:attrName>
                                        </p:attrNameLst>
                                      </p:cBhvr>
                                      <p:to>
                                        <p:strVal val="visible"/>
                                      </p:to>
                                    </p:set>
                                    <p:anim calcmode="lin" valueType="num">
                                      <p:cBhvr>
                                        <p:cTn id="36" dur="500" fill="hold"/>
                                        <p:tgtEl>
                                          <p:spTgt spid="135"/>
                                        </p:tgtEl>
                                        <p:attrNameLst>
                                          <p:attrName>ppt_w</p:attrName>
                                        </p:attrNameLst>
                                      </p:cBhvr>
                                      <p:tavLst>
                                        <p:tav tm="0">
                                          <p:val>
                                            <p:fltVal val="0"/>
                                          </p:val>
                                        </p:tav>
                                        <p:tav tm="100000">
                                          <p:val>
                                            <p:strVal val="#ppt_w"/>
                                          </p:val>
                                        </p:tav>
                                      </p:tavLst>
                                    </p:anim>
                                    <p:anim calcmode="lin" valueType="num">
                                      <p:cBhvr>
                                        <p:cTn id="37" dur="500" fill="hold"/>
                                        <p:tgtEl>
                                          <p:spTgt spid="135"/>
                                        </p:tgtEl>
                                        <p:attrNameLst>
                                          <p:attrName>ppt_h</p:attrName>
                                        </p:attrNameLst>
                                      </p:cBhvr>
                                      <p:tavLst>
                                        <p:tav tm="0">
                                          <p:val>
                                            <p:fltVal val="0"/>
                                          </p:val>
                                        </p:tav>
                                        <p:tav tm="100000">
                                          <p:val>
                                            <p:strVal val="#ppt_h"/>
                                          </p:val>
                                        </p:tav>
                                      </p:tavLst>
                                    </p:anim>
                                    <p:animEffect transition="in" filter="fade">
                                      <p:cBhvr>
                                        <p:cTn id="38" dur="500"/>
                                        <p:tgtEl>
                                          <p:spTgt spid="135"/>
                                        </p:tgtEl>
                                      </p:cBhvr>
                                    </p:animEffect>
                                  </p:childTnLst>
                                </p:cTn>
                              </p:par>
                              <p:par>
                                <p:cTn id="39" presetID="53" presetClass="entr" presetSubtype="16" fill="hold" grpId="0" nodeType="withEffect">
                                  <p:stCondLst>
                                    <p:cond delay="500"/>
                                  </p:stCondLst>
                                  <p:iterate type="lt">
                                    <p:tmPct val="10000"/>
                                  </p:iterate>
                                  <p:childTnLst>
                                    <p:set>
                                      <p:cBhvr>
                                        <p:cTn id="40" dur="1" fill="hold">
                                          <p:stCondLst>
                                            <p:cond delay="0"/>
                                          </p:stCondLst>
                                        </p:cTn>
                                        <p:tgtEl>
                                          <p:spTgt spid="136"/>
                                        </p:tgtEl>
                                        <p:attrNameLst>
                                          <p:attrName>style.visibility</p:attrName>
                                        </p:attrNameLst>
                                      </p:cBhvr>
                                      <p:to>
                                        <p:strVal val="visible"/>
                                      </p:to>
                                    </p:set>
                                    <p:anim calcmode="lin" valueType="num">
                                      <p:cBhvr>
                                        <p:cTn id="41" dur="500" fill="hold"/>
                                        <p:tgtEl>
                                          <p:spTgt spid="136"/>
                                        </p:tgtEl>
                                        <p:attrNameLst>
                                          <p:attrName>ppt_w</p:attrName>
                                        </p:attrNameLst>
                                      </p:cBhvr>
                                      <p:tavLst>
                                        <p:tav tm="0">
                                          <p:val>
                                            <p:fltVal val="0"/>
                                          </p:val>
                                        </p:tav>
                                        <p:tav tm="100000">
                                          <p:val>
                                            <p:strVal val="#ppt_w"/>
                                          </p:val>
                                        </p:tav>
                                      </p:tavLst>
                                    </p:anim>
                                    <p:anim calcmode="lin" valueType="num">
                                      <p:cBhvr>
                                        <p:cTn id="42" dur="500" fill="hold"/>
                                        <p:tgtEl>
                                          <p:spTgt spid="136"/>
                                        </p:tgtEl>
                                        <p:attrNameLst>
                                          <p:attrName>ppt_h</p:attrName>
                                        </p:attrNameLst>
                                      </p:cBhvr>
                                      <p:tavLst>
                                        <p:tav tm="0">
                                          <p:val>
                                            <p:fltVal val="0"/>
                                          </p:val>
                                        </p:tav>
                                        <p:tav tm="100000">
                                          <p:val>
                                            <p:strVal val="#ppt_h"/>
                                          </p:val>
                                        </p:tav>
                                      </p:tavLst>
                                    </p:anim>
                                    <p:animEffect transition="in" filter="fade">
                                      <p:cBhvr>
                                        <p:cTn id="43" dur="500"/>
                                        <p:tgtEl>
                                          <p:spTgt spid="136"/>
                                        </p:tgtEl>
                                      </p:cBhvr>
                                    </p:animEffect>
                                  </p:childTnLst>
                                </p:cTn>
                              </p:par>
                              <p:par>
                                <p:cTn id="44" presetID="53" presetClass="entr" presetSubtype="16" fill="hold" grpId="0" nodeType="withEffect">
                                  <p:stCondLst>
                                    <p:cond delay="1000"/>
                                  </p:stCondLst>
                                  <p:iterate type="lt">
                                    <p:tmPct val="10000"/>
                                  </p:iterate>
                                  <p:childTnLst>
                                    <p:set>
                                      <p:cBhvr>
                                        <p:cTn id="45" dur="1" fill="hold">
                                          <p:stCondLst>
                                            <p:cond delay="0"/>
                                          </p:stCondLst>
                                        </p:cTn>
                                        <p:tgtEl>
                                          <p:spTgt spid="137"/>
                                        </p:tgtEl>
                                        <p:attrNameLst>
                                          <p:attrName>style.visibility</p:attrName>
                                        </p:attrNameLst>
                                      </p:cBhvr>
                                      <p:to>
                                        <p:strVal val="visible"/>
                                      </p:to>
                                    </p:set>
                                    <p:anim calcmode="lin" valueType="num">
                                      <p:cBhvr>
                                        <p:cTn id="46" dur="500" fill="hold"/>
                                        <p:tgtEl>
                                          <p:spTgt spid="137"/>
                                        </p:tgtEl>
                                        <p:attrNameLst>
                                          <p:attrName>ppt_w</p:attrName>
                                        </p:attrNameLst>
                                      </p:cBhvr>
                                      <p:tavLst>
                                        <p:tav tm="0">
                                          <p:val>
                                            <p:fltVal val="0"/>
                                          </p:val>
                                        </p:tav>
                                        <p:tav tm="100000">
                                          <p:val>
                                            <p:strVal val="#ppt_w"/>
                                          </p:val>
                                        </p:tav>
                                      </p:tavLst>
                                    </p:anim>
                                    <p:anim calcmode="lin" valueType="num">
                                      <p:cBhvr>
                                        <p:cTn id="47" dur="500" fill="hold"/>
                                        <p:tgtEl>
                                          <p:spTgt spid="137"/>
                                        </p:tgtEl>
                                        <p:attrNameLst>
                                          <p:attrName>ppt_h</p:attrName>
                                        </p:attrNameLst>
                                      </p:cBhvr>
                                      <p:tavLst>
                                        <p:tav tm="0">
                                          <p:val>
                                            <p:fltVal val="0"/>
                                          </p:val>
                                        </p:tav>
                                        <p:tav tm="100000">
                                          <p:val>
                                            <p:strVal val="#ppt_h"/>
                                          </p:val>
                                        </p:tav>
                                      </p:tavLst>
                                    </p:anim>
                                    <p:animEffect transition="in" filter="fade">
                                      <p:cBhvr>
                                        <p:cTn id="48"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35" grpId="0"/>
      <p:bldP spid="136" grpId="0"/>
      <p:bldP spid="13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TotalTime>
  <Words>1756</Words>
  <Application>Microsoft Macintosh PowerPoint</Application>
  <PresentationFormat>宽屏</PresentationFormat>
  <Paragraphs>200</Paragraphs>
  <Slides>26</Slides>
  <Notes>26</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26</vt:i4>
      </vt:variant>
    </vt:vector>
  </HeadingPairs>
  <TitlesOfParts>
    <vt:vector size="42" baseType="lpstr">
      <vt:lpstr>arial</vt:lpstr>
      <vt:lpstr>arial</vt:lpstr>
      <vt:lpstr>Calibri</vt:lpstr>
      <vt:lpstr>Cambria Math</vt:lpstr>
      <vt:lpstr>Lato Light</vt:lpstr>
      <vt:lpstr>Meiryo</vt:lpstr>
      <vt:lpstr>Microsoft Sans Serif</vt:lpstr>
      <vt:lpstr>SimSun</vt:lpstr>
      <vt:lpstr>Tahoma</vt:lpstr>
      <vt:lpstr>Times New Roman</vt:lpstr>
      <vt:lpstr>Weibei SC</vt:lpstr>
      <vt:lpstr>Wingdings</vt:lpstr>
      <vt:lpstr>黑体</vt:lpstr>
      <vt:lpstr>宋体</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Zhibins</cp:lastModifiedBy>
  <cp:revision>145</cp:revision>
  <dcterms:created xsi:type="dcterms:W3CDTF">2017-03-10T09:23:00Z</dcterms:created>
  <dcterms:modified xsi:type="dcterms:W3CDTF">2017-11-21T07:10:27Z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